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5"/>
  </p:sldMasterIdLst>
  <p:notesMasterIdLst>
    <p:notesMasterId r:id="rId40"/>
  </p:notesMasterIdLst>
  <p:sldIdLst>
    <p:sldId id="263" r:id="rId6"/>
    <p:sldId id="257" r:id="rId7"/>
    <p:sldId id="264" r:id="rId8"/>
    <p:sldId id="259" r:id="rId9"/>
    <p:sldId id="258" r:id="rId10"/>
    <p:sldId id="265" r:id="rId11"/>
    <p:sldId id="266" r:id="rId12"/>
    <p:sldId id="271" r:id="rId13"/>
    <p:sldId id="273" r:id="rId14"/>
    <p:sldId id="272" r:id="rId15"/>
    <p:sldId id="279" r:id="rId16"/>
    <p:sldId id="280" r:id="rId17"/>
    <p:sldId id="281" r:id="rId18"/>
    <p:sldId id="282" r:id="rId19"/>
    <p:sldId id="300" r:id="rId20"/>
    <p:sldId id="283" r:id="rId21"/>
    <p:sldId id="301" r:id="rId22"/>
    <p:sldId id="277" r:id="rId23"/>
    <p:sldId id="287" r:id="rId24"/>
    <p:sldId id="285" r:id="rId25"/>
    <p:sldId id="288" r:id="rId26"/>
    <p:sldId id="289" r:id="rId27"/>
    <p:sldId id="290" r:id="rId28"/>
    <p:sldId id="302" r:id="rId29"/>
    <p:sldId id="298" r:id="rId30"/>
    <p:sldId id="299" r:id="rId31"/>
    <p:sldId id="294" r:id="rId32"/>
    <p:sldId id="278" r:id="rId33"/>
    <p:sldId id="291" r:id="rId34"/>
    <p:sldId id="270" r:id="rId35"/>
    <p:sldId id="303" r:id="rId36"/>
    <p:sldId id="284" r:id="rId37"/>
    <p:sldId id="276" r:id="rId38"/>
    <p:sldId id="296" r:id="rId39"/>
  </p:sldIdLst>
  <p:sldSz cx="9144000" cy="6858000" type="screen4x3"/>
  <p:notesSz cx="7026275" cy="9312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2880">
          <p15:clr>
            <a:srgbClr val="A4A3A4"/>
          </p15:clr>
        </p15:guide>
      </p15:sldGuideLst>
    </p:ext>
    <p:ext uri="{2D200454-40CA-4A62-9FC3-DE9A4176ACB9}">
      <p15:notesGuideLst xmlns:p15="http://schemas.microsoft.com/office/powerpoint/2012/main">
        <p15:guide id="1" orient="horz" pos="2933">
          <p15:clr>
            <a:srgbClr val="A4A3A4"/>
          </p15:clr>
        </p15:guide>
        <p15:guide id="2" pos="221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ckson, Cherrylyn" initials="DC" lastIdx="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1E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p:cViewPr varScale="1">
        <p:scale>
          <a:sx n="72" d="100"/>
          <a:sy n="72" d="100"/>
        </p:scale>
        <p:origin x="1350" y="78"/>
      </p:cViewPr>
      <p:guideLst>
        <p:guide orient="horz"/>
        <p:guide pos="2880"/>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6" d="100"/>
          <a:sy n="86" d="100"/>
        </p:scale>
        <p:origin x="-3042" y="-96"/>
      </p:cViewPr>
      <p:guideLst>
        <p:guide orient="horz" pos="2933"/>
        <p:guide pos="221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4719" cy="465614"/>
          </a:xfrm>
          <a:prstGeom prst="rect">
            <a:avLst/>
          </a:prstGeom>
        </p:spPr>
        <p:txBody>
          <a:bodyPr vert="horz" lIns="92473" tIns="46237" rIns="92473" bIns="46237" rtlCol="0"/>
          <a:lstStyle>
            <a:lvl1pPr algn="l">
              <a:defRPr sz="1200"/>
            </a:lvl1pPr>
          </a:lstStyle>
          <a:p>
            <a:endParaRPr lang="en-US"/>
          </a:p>
        </p:txBody>
      </p:sp>
      <p:sp>
        <p:nvSpPr>
          <p:cNvPr id="3" name="Date Placeholder 2"/>
          <p:cNvSpPr>
            <a:spLocks noGrp="1"/>
          </p:cNvSpPr>
          <p:nvPr>
            <p:ph type="dt" idx="1"/>
          </p:nvPr>
        </p:nvSpPr>
        <p:spPr>
          <a:xfrm>
            <a:off x="3979930" y="0"/>
            <a:ext cx="3044719" cy="465614"/>
          </a:xfrm>
          <a:prstGeom prst="rect">
            <a:avLst/>
          </a:prstGeom>
        </p:spPr>
        <p:txBody>
          <a:bodyPr vert="horz" lIns="92473" tIns="46237" rIns="92473" bIns="46237" rtlCol="0"/>
          <a:lstStyle>
            <a:lvl1pPr algn="r">
              <a:defRPr sz="1200"/>
            </a:lvl1pPr>
          </a:lstStyle>
          <a:p>
            <a:fld id="{03506A39-B00F-4DCC-A8EA-21E597D9632F}" type="datetimeFigureOut">
              <a:rPr lang="en-US" smtClean="0"/>
              <a:t>5/20/2019</a:t>
            </a:fld>
            <a:endParaRPr lang="en-US"/>
          </a:p>
        </p:txBody>
      </p:sp>
      <p:sp>
        <p:nvSpPr>
          <p:cNvPr id="4" name="Slide Image Placeholder 3"/>
          <p:cNvSpPr>
            <a:spLocks noGrp="1" noRot="1" noChangeAspect="1"/>
          </p:cNvSpPr>
          <p:nvPr>
            <p:ph type="sldImg" idx="2"/>
          </p:nvPr>
        </p:nvSpPr>
        <p:spPr>
          <a:xfrm>
            <a:off x="1185863" y="698500"/>
            <a:ext cx="4654550" cy="3490913"/>
          </a:xfrm>
          <a:prstGeom prst="rect">
            <a:avLst/>
          </a:prstGeom>
          <a:noFill/>
          <a:ln w="12700">
            <a:solidFill>
              <a:prstClr val="black"/>
            </a:solidFill>
          </a:ln>
        </p:spPr>
        <p:txBody>
          <a:bodyPr vert="horz" lIns="92473" tIns="46237" rIns="92473" bIns="46237" rtlCol="0" anchor="ctr"/>
          <a:lstStyle/>
          <a:p>
            <a:endParaRPr lang="en-US"/>
          </a:p>
        </p:txBody>
      </p:sp>
      <p:sp>
        <p:nvSpPr>
          <p:cNvPr id="5" name="Notes Placeholder 4"/>
          <p:cNvSpPr>
            <a:spLocks noGrp="1"/>
          </p:cNvSpPr>
          <p:nvPr>
            <p:ph type="body" sz="quarter" idx="3"/>
          </p:nvPr>
        </p:nvSpPr>
        <p:spPr>
          <a:xfrm>
            <a:off x="702628" y="4423331"/>
            <a:ext cx="5621020" cy="4190524"/>
          </a:xfrm>
          <a:prstGeom prst="rect">
            <a:avLst/>
          </a:prstGeom>
        </p:spPr>
        <p:txBody>
          <a:bodyPr vert="horz" lIns="92473" tIns="46237" rIns="92473" bIns="4623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5045"/>
            <a:ext cx="3044719" cy="465614"/>
          </a:xfrm>
          <a:prstGeom prst="rect">
            <a:avLst/>
          </a:prstGeom>
        </p:spPr>
        <p:txBody>
          <a:bodyPr vert="horz" lIns="92473" tIns="46237" rIns="92473" bIns="46237" rtlCol="0" anchor="b"/>
          <a:lstStyle>
            <a:lvl1pPr algn="l">
              <a:defRPr sz="1200"/>
            </a:lvl1pPr>
          </a:lstStyle>
          <a:p>
            <a:endParaRPr lang="en-US"/>
          </a:p>
        </p:txBody>
      </p:sp>
      <p:sp>
        <p:nvSpPr>
          <p:cNvPr id="7" name="Slide Number Placeholder 6"/>
          <p:cNvSpPr>
            <a:spLocks noGrp="1"/>
          </p:cNvSpPr>
          <p:nvPr>
            <p:ph type="sldNum" sz="quarter" idx="5"/>
          </p:nvPr>
        </p:nvSpPr>
        <p:spPr>
          <a:xfrm>
            <a:off x="3979930" y="8845045"/>
            <a:ext cx="3044719" cy="465614"/>
          </a:xfrm>
          <a:prstGeom prst="rect">
            <a:avLst/>
          </a:prstGeom>
        </p:spPr>
        <p:txBody>
          <a:bodyPr vert="horz" lIns="92473" tIns="46237" rIns="92473" bIns="46237" rtlCol="0" anchor="b"/>
          <a:lstStyle>
            <a:lvl1pPr algn="r">
              <a:defRPr sz="1200"/>
            </a:lvl1pPr>
          </a:lstStyle>
          <a:p>
            <a:fld id="{6045E1F1-6801-484B-937B-727FC2D117DD}" type="slidenum">
              <a:rPr lang="en-US" smtClean="0"/>
              <a:t>‹#›</a:t>
            </a:fld>
            <a:endParaRPr lang="en-US"/>
          </a:p>
        </p:txBody>
      </p:sp>
    </p:spTree>
    <p:extLst>
      <p:ext uri="{BB962C8B-B14F-4D97-AF65-F5344CB8AC3E}">
        <p14:creationId xmlns:p14="http://schemas.microsoft.com/office/powerpoint/2010/main" val="1180378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F77EE27-D3EF-43D0-8995-65EC071949FE}" type="slidenum">
              <a:rPr lang="en-US" smtClean="0"/>
              <a:pPr>
                <a:defRPr/>
              </a:pPr>
              <a:t>12</a:t>
            </a:fld>
            <a:endParaRPr lang="en-US" dirty="0"/>
          </a:p>
        </p:txBody>
      </p:sp>
    </p:spTree>
    <p:extLst>
      <p:ext uri="{BB962C8B-B14F-4D97-AF65-F5344CB8AC3E}">
        <p14:creationId xmlns:p14="http://schemas.microsoft.com/office/powerpoint/2010/main" val="2132818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38715" indent="-284121">
              <a:defRPr>
                <a:solidFill>
                  <a:schemeClr val="tx1"/>
                </a:solidFill>
                <a:latin typeface="Calibri" pitchFamily="34" charset="0"/>
              </a:defRPr>
            </a:lvl2pPr>
            <a:lvl3pPr marL="1136485" indent="-227297">
              <a:defRPr>
                <a:solidFill>
                  <a:schemeClr val="tx1"/>
                </a:solidFill>
                <a:latin typeface="Calibri" pitchFamily="34" charset="0"/>
              </a:defRPr>
            </a:lvl3pPr>
            <a:lvl4pPr marL="1591079" indent="-227297">
              <a:defRPr>
                <a:solidFill>
                  <a:schemeClr val="tx1"/>
                </a:solidFill>
                <a:latin typeface="Calibri" pitchFamily="34" charset="0"/>
              </a:defRPr>
            </a:lvl4pPr>
            <a:lvl5pPr marL="2045673" indent="-227297">
              <a:defRPr>
                <a:solidFill>
                  <a:schemeClr val="tx1"/>
                </a:solidFill>
                <a:latin typeface="Calibri" pitchFamily="34" charset="0"/>
              </a:defRPr>
            </a:lvl5pPr>
            <a:lvl6pPr marL="2500267" indent="-227297" fontAlgn="base">
              <a:spcBef>
                <a:spcPct val="0"/>
              </a:spcBef>
              <a:spcAft>
                <a:spcPct val="0"/>
              </a:spcAft>
              <a:defRPr>
                <a:solidFill>
                  <a:schemeClr val="tx1"/>
                </a:solidFill>
                <a:latin typeface="Calibri" pitchFamily="34" charset="0"/>
              </a:defRPr>
            </a:lvl6pPr>
            <a:lvl7pPr marL="2954861" indent="-227297" fontAlgn="base">
              <a:spcBef>
                <a:spcPct val="0"/>
              </a:spcBef>
              <a:spcAft>
                <a:spcPct val="0"/>
              </a:spcAft>
              <a:defRPr>
                <a:solidFill>
                  <a:schemeClr val="tx1"/>
                </a:solidFill>
                <a:latin typeface="Calibri" pitchFamily="34" charset="0"/>
              </a:defRPr>
            </a:lvl7pPr>
            <a:lvl8pPr marL="3409455" indent="-227297" fontAlgn="base">
              <a:spcBef>
                <a:spcPct val="0"/>
              </a:spcBef>
              <a:spcAft>
                <a:spcPct val="0"/>
              </a:spcAft>
              <a:defRPr>
                <a:solidFill>
                  <a:schemeClr val="tx1"/>
                </a:solidFill>
                <a:latin typeface="Calibri" pitchFamily="34" charset="0"/>
              </a:defRPr>
            </a:lvl8pPr>
            <a:lvl9pPr marL="3864049" indent="-227297"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20BB9A97-DB66-4495-9BD1-9AE6AAE9F8E7}" type="slidenum">
              <a:rPr lang="en-US" altLang="en-US"/>
              <a:pPr fontAlgn="base">
                <a:spcBef>
                  <a:spcPct val="0"/>
                </a:spcBef>
                <a:spcAft>
                  <a:spcPct val="0"/>
                </a:spcAft>
              </a:pPr>
              <a:t>26</a:t>
            </a:fld>
            <a:endParaRPr lang="en-US" altLang="en-US"/>
          </a:p>
        </p:txBody>
      </p:sp>
    </p:spTree>
    <p:extLst>
      <p:ext uri="{BB962C8B-B14F-4D97-AF65-F5344CB8AC3E}">
        <p14:creationId xmlns:p14="http://schemas.microsoft.com/office/powerpoint/2010/main" val="3085103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38715" indent="-284121">
              <a:defRPr>
                <a:solidFill>
                  <a:schemeClr val="tx1"/>
                </a:solidFill>
                <a:latin typeface="Calibri" pitchFamily="34" charset="0"/>
              </a:defRPr>
            </a:lvl2pPr>
            <a:lvl3pPr marL="1136485" indent="-227297">
              <a:defRPr>
                <a:solidFill>
                  <a:schemeClr val="tx1"/>
                </a:solidFill>
                <a:latin typeface="Calibri" pitchFamily="34" charset="0"/>
              </a:defRPr>
            </a:lvl3pPr>
            <a:lvl4pPr marL="1591079" indent="-227297">
              <a:defRPr>
                <a:solidFill>
                  <a:schemeClr val="tx1"/>
                </a:solidFill>
                <a:latin typeface="Calibri" pitchFamily="34" charset="0"/>
              </a:defRPr>
            </a:lvl4pPr>
            <a:lvl5pPr marL="2045673" indent="-227297">
              <a:defRPr>
                <a:solidFill>
                  <a:schemeClr val="tx1"/>
                </a:solidFill>
                <a:latin typeface="Calibri" pitchFamily="34" charset="0"/>
              </a:defRPr>
            </a:lvl5pPr>
            <a:lvl6pPr marL="2500267" indent="-227297" fontAlgn="base">
              <a:spcBef>
                <a:spcPct val="0"/>
              </a:spcBef>
              <a:spcAft>
                <a:spcPct val="0"/>
              </a:spcAft>
              <a:defRPr>
                <a:solidFill>
                  <a:schemeClr val="tx1"/>
                </a:solidFill>
                <a:latin typeface="Calibri" pitchFamily="34" charset="0"/>
              </a:defRPr>
            </a:lvl6pPr>
            <a:lvl7pPr marL="2954861" indent="-227297" fontAlgn="base">
              <a:spcBef>
                <a:spcPct val="0"/>
              </a:spcBef>
              <a:spcAft>
                <a:spcPct val="0"/>
              </a:spcAft>
              <a:defRPr>
                <a:solidFill>
                  <a:schemeClr val="tx1"/>
                </a:solidFill>
                <a:latin typeface="Calibri" pitchFamily="34" charset="0"/>
              </a:defRPr>
            </a:lvl7pPr>
            <a:lvl8pPr marL="3409455" indent="-227297" fontAlgn="base">
              <a:spcBef>
                <a:spcPct val="0"/>
              </a:spcBef>
              <a:spcAft>
                <a:spcPct val="0"/>
              </a:spcAft>
              <a:defRPr>
                <a:solidFill>
                  <a:schemeClr val="tx1"/>
                </a:solidFill>
                <a:latin typeface="Calibri" pitchFamily="34" charset="0"/>
              </a:defRPr>
            </a:lvl8pPr>
            <a:lvl9pPr marL="3864049" indent="-227297"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20BB9A97-DB66-4495-9BD1-9AE6AAE9F8E7}" type="slidenum">
              <a:rPr lang="en-US" altLang="en-US"/>
              <a:pPr fontAlgn="base">
                <a:spcBef>
                  <a:spcPct val="0"/>
                </a:spcBef>
                <a:spcAft>
                  <a:spcPct val="0"/>
                </a:spcAft>
              </a:pPr>
              <a:t>32</a:t>
            </a:fld>
            <a:endParaRPr lang="en-US" altLang="en-US"/>
          </a:p>
        </p:txBody>
      </p:sp>
    </p:spTree>
    <p:extLst>
      <p:ext uri="{BB962C8B-B14F-4D97-AF65-F5344CB8AC3E}">
        <p14:creationId xmlns:p14="http://schemas.microsoft.com/office/powerpoint/2010/main" val="3491249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F77EE27-D3EF-43D0-8995-65EC071949FE}" type="slidenum">
              <a:rPr lang="en-US" smtClean="0"/>
              <a:pPr>
                <a:defRPr/>
              </a:pPr>
              <a:t>13</a:t>
            </a:fld>
            <a:endParaRPr lang="en-US" dirty="0"/>
          </a:p>
        </p:txBody>
      </p:sp>
    </p:spTree>
    <p:extLst>
      <p:ext uri="{BB962C8B-B14F-4D97-AF65-F5344CB8AC3E}">
        <p14:creationId xmlns:p14="http://schemas.microsoft.com/office/powerpoint/2010/main" val="2132818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F77EE27-D3EF-43D0-8995-65EC071949FE}" type="slidenum">
              <a:rPr lang="en-US" smtClean="0"/>
              <a:pPr>
                <a:defRPr/>
              </a:pPr>
              <a:t>14</a:t>
            </a:fld>
            <a:endParaRPr lang="en-US" dirty="0"/>
          </a:p>
        </p:txBody>
      </p:sp>
    </p:spTree>
    <p:extLst>
      <p:ext uri="{BB962C8B-B14F-4D97-AF65-F5344CB8AC3E}">
        <p14:creationId xmlns:p14="http://schemas.microsoft.com/office/powerpoint/2010/main" val="2132818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11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38715" indent="-284121">
              <a:defRPr>
                <a:solidFill>
                  <a:schemeClr val="tx1"/>
                </a:solidFill>
                <a:latin typeface="Calibri" pitchFamily="34" charset="0"/>
              </a:defRPr>
            </a:lvl2pPr>
            <a:lvl3pPr marL="1136485" indent="-227297">
              <a:defRPr>
                <a:solidFill>
                  <a:schemeClr val="tx1"/>
                </a:solidFill>
                <a:latin typeface="Calibri" pitchFamily="34" charset="0"/>
              </a:defRPr>
            </a:lvl3pPr>
            <a:lvl4pPr marL="1591079" indent="-227297">
              <a:defRPr>
                <a:solidFill>
                  <a:schemeClr val="tx1"/>
                </a:solidFill>
                <a:latin typeface="Calibri" pitchFamily="34" charset="0"/>
              </a:defRPr>
            </a:lvl4pPr>
            <a:lvl5pPr marL="2045673" indent="-227297">
              <a:defRPr>
                <a:solidFill>
                  <a:schemeClr val="tx1"/>
                </a:solidFill>
                <a:latin typeface="Calibri" pitchFamily="34" charset="0"/>
              </a:defRPr>
            </a:lvl5pPr>
            <a:lvl6pPr marL="2500267" indent="-227297" fontAlgn="base">
              <a:spcBef>
                <a:spcPct val="0"/>
              </a:spcBef>
              <a:spcAft>
                <a:spcPct val="0"/>
              </a:spcAft>
              <a:defRPr>
                <a:solidFill>
                  <a:schemeClr val="tx1"/>
                </a:solidFill>
                <a:latin typeface="Calibri" pitchFamily="34" charset="0"/>
              </a:defRPr>
            </a:lvl6pPr>
            <a:lvl7pPr marL="2954861" indent="-227297" fontAlgn="base">
              <a:spcBef>
                <a:spcPct val="0"/>
              </a:spcBef>
              <a:spcAft>
                <a:spcPct val="0"/>
              </a:spcAft>
              <a:defRPr>
                <a:solidFill>
                  <a:schemeClr val="tx1"/>
                </a:solidFill>
                <a:latin typeface="Calibri" pitchFamily="34" charset="0"/>
              </a:defRPr>
            </a:lvl7pPr>
            <a:lvl8pPr marL="3409455" indent="-227297" fontAlgn="base">
              <a:spcBef>
                <a:spcPct val="0"/>
              </a:spcBef>
              <a:spcAft>
                <a:spcPct val="0"/>
              </a:spcAft>
              <a:defRPr>
                <a:solidFill>
                  <a:schemeClr val="tx1"/>
                </a:solidFill>
                <a:latin typeface="Calibri" pitchFamily="34" charset="0"/>
              </a:defRPr>
            </a:lvl8pPr>
            <a:lvl9pPr marL="3864049" indent="-227297"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20BB9A97-DB66-4495-9BD1-9AE6AAE9F8E7}" type="slidenum">
              <a:rPr lang="en-US" altLang="en-US"/>
              <a:pPr fontAlgn="base">
                <a:spcBef>
                  <a:spcPct val="0"/>
                </a:spcBef>
                <a:spcAft>
                  <a:spcPct val="0"/>
                </a:spcAft>
              </a:pPr>
              <a:t>19</a:t>
            </a:fld>
            <a:endParaRPr lang="en-US" altLang="en-US" dirty="0"/>
          </a:p>
        </p:txBody>
      </p:sp>
    </p:spTree>
    <p:extLst>
      <p:ext uri="{BB962C8B-B14F-4D97-AF65-F5344CB8AC3E}">
        <p14:creationId xmlns:p14="http://schemas.microsoft.com/office/powerpoint/2010/main" val="2758445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38715" indent="-284121">
              <a:defRPr>
                <a:solidFill>
                  <a:schemeClr val="tx1"/>
                </a:solidFill>
                <a:latin typeface="Calibri" pitchFamily="34" charset="0"/>
              </a:defRPr>
            </a:lvl2pPr>
            <a:lvl3pPr marL="1136485" indent="-227297">
              <a:defRPr>
                <a:solidFill>
                  <a:schemeClr val="tx1"/>
                </a:solidFill>
                <a:latin typeface="Calibri" pitchFamily="34" charset="0"/>
              </a:defRPr>
            </a:lvl3pPr>
            <a:lvl4pPr marL="1591079" indent="-227297">
              <a:defRPr>
                <a:solidFill>
                  <a:schemeClr val="tx1"/>
                </a:solidFill>
                <a:latin typeface="Calibri" pitchFamily="34" charset="0"/>
              </a:defRPr>
            </a:lvl4pPr>
            <a:lvl5pPr marL="2045673" indent="-227297">
              <a:defRPr>
                <a:solidFill>
                  <a:schemeClr val="tx1"/>
                </a:solidFill>
                <a:latin typeface="Calibri" pitchFamily="34" charset="0"/>
              </a:defRPr>
            </a:lvl5pPr>
            <a:lvl6pPr marL="2500267" indent="-227297" fontAlgn="base">
              <a:spcBef>
                <a:spcPct val="0"/>
              </a:spcBef>
              <a:spcAft>
                <a:spcPct val="0"/>
              </a:spcAft>
              <a:defRPr>
                <a:solidFill>
                  <a:schemeClr val="tx1"/>
                </a:solidFill>
                <a:latin typeface="Calibri" pitchFamily="34" charset="0"/>
              </a:defRPr>
            </a:lvl6pPr>
            <a:lvl7pPr marL="2954861" indent="-227297" fontAlgn="base">
              <a:spcBef>
                <a:spcPct val="0"/>
              </a:spcBef>
              <a:spcAft>
                <a:spcPct val="0"/>
              </a:spcAft>
              <a:defRPr>
                <a:solidFill>
                  <a:schemeClr val="tx1"/>
                </a:solidFill>
                <a:latin typeface="Calibri" pitchFamily="34" charset="0"/>
              </a:defRPr>
            </a:lvl7pPr>
            <a:lvl8pPr marL="3409455" indent="-227297" fontAlgn="base">
              <a:spcBef>
                <a:spcPct val="0"/>
              </a:spcBef>
              <a:spcAft>
                <a:spcPct val="0"/>
              </a:spcAft>
              <a:defRPr>
                <a:solidFill>
                  <a:schemeClr val="tx1"/>
                </a:solidFill>
                <a:latin typeface="Calibri" pitchFamily="34" charset="0"/>
              </a:defRPr>
            </a:lvl8pPr>
            <a:lvl9pPr marL="3864049" indent="-227297"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20BB9A97-DB66-4495-9BD1-9AE6AAE9F8E7}" type="slidenum">
              <a:rPr lang="en-US" altLang="en-US"/>
              <a:pPr fontAlgn="base">
                <a:spcBef>
                  <a:spcPct val="0"/>
                </a:spcBef>
                <a:spcAft>
                  <a:spcPct val="0"/>
                </a:spcAft>
              </a:pPr>
              <a:t>20</a:t>
            </a:fld>
            <a:endParaRPr lang="en-US" altLang="en-US"/>
          </a:p>
        </p:txBody>
      </p:sp>
    </p:spTree>
    <p:extLst>
      <p:ext uri="{BB962C8B-B14F-4D97-AF65-F5344CB8AC3E}">
        <p14:creationId xmlns:p14="http://schemas.microsoft.com/office/powerpoint/2010/main" val="2001285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38715" indent="-284121">
              <a:defRPr>
                <a:solidFill>
                  <a:schemeClr val="tx1"/>
                </a:solidFill>
                <a:latin typeface="Calibri" pitchFamily="34" charset="0"/>
              </a:defRPr>
            </a:lvl2pPr>
            <a:lvl3pPr marL="1136485" indent="-227297">
              <a:defRPr>
                <a:solidFill>
                  <a:schemeClr val="tx1"/>
                </a:solidFill>
                <a:latin typeface="Calibri" pitchFamily="34" charset="0"/>
              </a:defRPr>
            </a:lvl3pPr>
            <a:lvl4pPr marL="1591079" indent="-227297">
              <a:defRPr>
                <a:solidFill>
                  <a:schemeClr val="tx1"/>
                </a:solidFill>
                <a:latin typeface="Calibri" pitchFamily="34" charset="0"/>
              </a:defRPr>
            </a:lvl4pPr>
            <a:lvl5pPr marL="2045673" indent="-227297">
              <a:defRPr>
                <a:solidFill>
                  <a:schemeClr val="tx1"/>
                </a:solidFill>
                <a:latin typeface="Calibri" pitchFamily="34" charset="0"/>
              </a:defRPr>
            </a:lvl5pPr>
            <a:lvl6pPr marL="2500267" indent="-227297" fontAlgn="base">
              <a:spcBef>
                <a:spcPct val="0"/>
              </a:spcBef>
              <a:spcAft>
                <a:spcPct val="0"/>
              </a:spcAft>
              <a:defRPr>
                <a:solidFill>
                  <a:schemeClr val="tx1"/>
                </a:solidFill>
                <a:latin typeface="Calibri" pitchFamily="34" charset="0"/>
              </a:defRPr>
            </a:lvl6pPr>
            <a:lvl7pPr marL="2954861" indent="-227297" fontAlgn="base">
              <a:spcBef>
                <a:spcPct val="0"/>
              </a:spcBef>
              <a:spcAft>
                <a:spcPct val="0"/>
              </a:spcAft>
              <a:defRPr>
                <a:solidFill>
                  <a:schemeClr val="tx1"/>
                </a:solidFill>
                <a:latin typeface="Calibri" pitchFamily="34" charset="0"/>
              </a:defRPr>
            </a:lvl7pPr>
            <a:lvl8pPr marL="3409455" indent="-227297" fontAlgn="base">
              <a:spcBef>
                <a:spcPct val="0"/>
              </a:spcBef>
              <a:spcAft>
                <a:spcPct val="0"/>
              </a:spcAft>
              <a:defRPr>
                <a:solidFill>
                  <a:schemeClr val="tx1"/>
                </a:solidFill>
                <a:latin typeface="Calibri" pitchFamily="34" charset="0"/>
              </a:defRPr>
            </a:lvl8pPr>
            <a:lvl9pPr marL="3864049" indent="-227297"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20BB9A97-DB66-4495-9BD1-9AE6AAE9F8E7}" type="slidenum">
              <a:rPr lang="en-US" altLang="en-US"/>
              <a:pPr fontAlgn="base">
                <a:spcBef>
                  <a:spcPct val="0"/>
                </a:spcBef>
                <a:spcAft>
                  <a:spcPct val="0"/>
                </a:spcAft>
              </a:pPr>
              <a:t>21</a:t>
            </a:fld>
            <a:endParaRPr lang="en-US" altLang="en-US"/>
          </a:p>
        </p:txBody>
      </p:sp>
    </p:spTree>
    <p:extLst>
      <p:ext uri="{BB962C8B-B14F-4D97-AF65-F5344CB8AC3E}">
        <p14:creationId xmlns:p14="http://schemas.microsoft.com/office/powerpoint/2010/main" val="603544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38715" indent="-284121">
              <a:defRPr>
                <a:solidFill>
                  <a:schemeClr val="tx1"/>
                </a:solidFill>
                <a:latin typeface="Calibri" pitchFamily="34" charset="0"/>
              </a:defRPr>
            </a:lvl2pPr>
            <a:lvl3pPr marL="1136485" indent="-227297">
              <a:defRPr>
                <a:solidFill>
                  <a:schemeClr val="tx1"/>
                </a:solidFill>
                <a:latin typeface="Calibri" pitchFamily="34" charset="0"/>
              </a:defRPr>
            </a:lvl3pPr>
            <a:lvl4pPr marL="1591079" indent="-227297">
              <a:defRPr>
                <a:solidFill>
                  <a:schemeClr val="tx1"/>
                </a:solidFill>
                <a:latin typeface="Calibri" pitchFamily="34" charset="0"/>
              </a:defRPr>
            </a:lvl4pPr>
            <a:lvl5pPr marL="2045673" indent="-227297">
              <a:defRPr>
                <a:solidFill>
                  <a:schemeClr val="tx1"/>
                </a:solidFill>
                <a:latin typeface="Calibri" pitchFamily="34" charset="0"/>
              </a:defRPr>
            </a:lvl5pPr>
            <a:lvl6pPr marL="2500267" indent="-227297" fontAlgn="base">
              <a:spcBef>
                <a:spcPct val="0"/>
              </a:spcBef>
              <a:spcAft>
                <a:spcPct val="0"/>
              </a:spcAft>
              <a:defRPr>
                <a:solidFill>
                  <a:schemeClr val="tx1"/>
                </a:solidFill>
                <a:latin typeface="Calibri" pitchFamily="34" charset="0"/>
              </a:defRPr>
            </a:lvl6pPr>
            <a:lvl7pPr marL="2954861" indent="-227297" fontAlgn="base">
              <a:spcBef>
                <a:spcPct val="0"/>
              </a:spcBef>
              <a:spcAft>
                <a:spcPct val="0"/>
              </a:spcAft>
              <a:defRPr>
                <a:solidFill>
                  <a:schemeClr val="tx1"/>
                </a:solidFill>
                <a:latin typeface="Calibri" pitchFamily="34" charset="0"/>
              </a:defRPr>
            </a:lvl7pPr>
            <a:lvl8pPr marL="3409455" indent="-227297" fontAlgn="base">
              <a:spcBef>
                <a:spcPct val="0"/>
              </a:spcBef>
              <a:spcAft>
                <a:spcPct val="0"/>
              </a:spcAft>
              <a:defRPr>
                <a:solidFill>
                  <a:schemeClr val="tx1"/>
                </a:solidFill>
                <a:latin typeface="Calibri" pitchFamily="34" charset="0"/>
              </a:defRPr>
            </a:lvl8pPr>
            <a:lvl9pPr marL="3864049" indent="-227297"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20BB9A97-DB66-4495-9BD1-9AE6AAE9F8E7}" type="slidenum">
              <a:rPr lang="en-US" altLang="en-US"/>
              <a:pPr fontAlgn="base">
                <a:spcBef>
                  <a:spcPct val="0"/>
                </a:spcBef>
                <a:spcAft>
                  <a:spcPct val="0"/>
                </a:spcAft>
              </a:pPr>
              <a:t>22</a:t>
            </a:fld>
            <a:endParaRPr lang="en-US" altLang="en-US"/>
          </a:p>
        </p:txBody>
      </p:sp>
    </p:spTree>
    <p:extLst>
      <p:ext uri="{BB962C8B-B14F-4D97-AF65-F5344CB8AC3E}">
        <p14:creationId xmlns:p14="http://schemas.microsoft.com/office/powerpoint/2010/main" val="2042976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38715" indent="-284121">
              <a:defRPr>
                <a:solidFill>
                  <a:schemeClr val="tx1"/>
                </a:solidFill>
                <a:latin typeface="Calibri" pitchFamily="34" charset="0"/>
              </a:defRPr>
            </a:lvl2pPr>
            <a:lvl3pPr marL="1136485" indent="-227297">
              <a:defRPr>
                <a:solidFill>
                  <a:schemeClr val="tx1"/>
                </a:solidFill>
                <a:latin typeface="Calibri" pitchFamily="34" charset="0"/>
              </a:defRPr>
            </a:lvl3pPr>
            <a:lvl4pPr marL="1591079" indent="-227297">
              <a:defRPr>
                <a:solidFill>
                  <a:schemeClr val="tx1"/>
                </a:solidFill>
                <a:latin typeface="Calibri" pitchFamily="34" charset="0"/>
              </a:defRPr>
            </a:lvl4pPr>
            <a:lvl5pPr marL="2045673" indent="-227297">
              <a:defRPr>
                <a:solidFill>
                  <a:schemeClr val="tx1"/>
                </a:solidFill>
                <a:latin typeface="Calibri" pitchFamily="34" charset="0"/>
              </a:defRPr>
            </a:lvl5pPr>
            <a:lvl6pPr marL="2500267" indent="-227297" fontAlgn="base">
              <a:spcBef>
                <a:spcPct val="0"/>
              </a:spcBef>
              <a:spcAft>
                <a:spcPct val="0"/>
              </a:spcAft>
              <a:defRPr>
                <a:solidFill>
                  <a:schemeClr val="tx1"/>
                </a:solidFill>
                <a:latin typeface="Calibri" pitchFamily="34" charset="0"/>
              </a:defRPr>
            </a:lvl6pPr>
            <a:lvl7pPr marL="2954861" indent="-227297" fontAlgn="base">
              <a:spcBef>
                <a:spcPct val="0"/>
              </a:spcBef>
              <a:spcAft>
                <a:spcPct val="0"/>
              </a:spcAft>
              <a:defRPr>
                <a:solidFill>
                  <a:schemeClr val="tx1"/>
                </a:solidFill>
                <a:latin typeface="Calibri" pitchFamily="34" charset="0"/>
              </a:defRPr>
            </a:lvl7pPr>
            <a:lvl8pPr marL="3409455" indent="-227297" fontAlgn="base">
              <a:spcBef>
                <a:spcPct val="0"/>
              </a:spcBef>
              <a:spcAft>
                <a:spcPct val="0"/>
              </a:spcAft>
              <a:defRPr>
                <a:solidFill>
                  <a:schemeClr val="tx1"/>
                </a:solidFill>
                <a:latin typeface="Calibri" pitchFamily="34" charset="0"/>
              </a:defRPr>
            </a:lvl8pPr>
            <a:lvl9pPr marL="3864049" indent="-227297"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20BB9A97-DB66-4495-9BD1-9AE6AAE9F8E7}" type="slidenum">
              <a:rPr lang="en-US" altLang="en-US"/>
              <a:pPr fontAlgn="base">
                <a:spcBef>
                  <a:spcPct val="0"/>
                </a:spcBef>
                <a:spcAft>
                  <a:spcPct val="0"/>
                </a:spcAft>
              </a:pPr>
              <a:t>23</a:t>
            </a:fld>
            <a:endParaRPr lang="en-US" altLang="en-US"/>
          </a:p>
        </p:txBody>
      </p:sp>
    </p:spTree>
    <p:extLst>
      <p:ext uri="{BB962C8B-B14F-4D97-AF65-F5344CB8AC3E}">
        <p14:creationId xmlns:p14="http://schemas.microsoft.com/office/powerpoint/2010/main" val="21639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38715" indent="-284121">
              <a:defRPr>
                <a:solidFill>
                  <a:schemeClr val="tx1"/>
                </a:solidFill>
                <a:latin typeface="Calibri" pitchFamily="34" charset="0"/>
              </a:defRPr>
            </a:lvl2pPr>
            <a:lvl3pPr marL="1136485" indent="-227297">
              <a:defRPr>
                <a:solidFill>
                  <a:schemeClr val="tx1"/>
                </a:solidFill>
                <a:latin typeface="Calibri" pitchFamily="34" charset="0"/>
              </a:defRPr>
            </a:lvl3pPr>
            <a:lvl4pPr marL="1591079" indent="-227297">
              <a:defRPr>
                <a:solidFill>
                  <a:schemeClr val="tx1"/>
                </a:solidFill>
                <a:latin typeface="Calibri" pitchFamily="34" charset="0"/>
              </a:defRPr>
            </a:lvl4pPr>
            <a:lvl5pPr marL="2045673" indent="-227297">
              <a:defRPr>
                <a:solidFill>
                  <a:schemeClr val="tx1"/>
                </a:solidFill>
                <a:latin typeface="Calibri" pitchFamily="34" charset="0"/>
              </a:defRPr>
            </a:lvl5pPr>
            <a:lvl6pPr marL="2500267" indent="-227297" fontAlgn="base">
              <a:spcBef>
                <a:spcPct val="0"/>
              </a:spcBef>
              <a:spcAft>
                <a:spcPct val="0"/>
              </a:spcAft>
              <a:defRPr>
                <a:solidFill>
                  <a:schemeClr val="tx1"/>
                </a:solidFill>
                <a:latin typeface="Calibri" pitchFamily="34" charset="0"/>
              </a:defRPr>
            </a:lvl6pPr>
            <a:lvl7pPr marL="2954861" indent="-227297" fontAlgn="base">
              <a:spcBef>
                <a:spcPct val="0"/>
              </a:spcBef>
              <a:spcAft>
                <a:spcPct val="0"/>
              </a:spcAft>
              <a:defRPr>
                <a:solidFill>
                  <a:schemeClr val="tx1"/>
                </a:solidFill>
                <a:latin typeface="Calibri" pitchFamily="34" charset="0"/>
              </a:defRPr>
            </a:lvl7pPr>
            <a:lvl8pPr marL="3409455" indent="-227297" fontAlgn="base">
              <a:spcBef>
                <a:spcPct val="0"/>
              </a:spcBef>
              <a:spcAft>
                <a:spcPct val="0"/>
              </a:spcAft>
              <a:defRPr>
                <a:solidFill>
                  <a:schemeClr val="tx1"/>
                </a:solidFill>
                <a:latin typeface="Calibri" pitchFamily="34" charset="0"/>
              </a:defRPr>
            </a:lvl8pPr>
            <a:lvl9pPr marL="3864049" indent="-227297"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20BB9A97-DB66-4495-9BD1-9AE6AAE9F8E7}" type="slidenum">
              <a:rPr lang="en-US" altLang="en-US"/>
              <a:pPr fontAlgn="base">
                <a:spcBef>
                  <a:spcPct val="0"/>
                </a:spcBef>
                <a:spcAft>
                  <a:spcPct val="0"/>
                </a:spcAft>
              </a:pPr>
              <a:t>25</a:t>
            </a:fld>
            <a:endParaRPr lang="en-US" altLang="en-US"/>
          </a:p>
        </p:txBody>
      </p:sp>
    </p:spTree>
    <p:extLst>
      <p:ext uri="{BB962C8B-B14F-4D97-AF65-F5344CB8AC3E}">
        <p14:creationId xmlns:p14="http://schemas.microsoft.com/office/powerpoint/2010/main" val="23861948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auto">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609600"/>
            <a:ext cx="7772400" cy="1470025"/>
          </a:xfrm>
        </p:spPr>
        <p:txBody>
          <a:bodyPr anchor="b" anchorCtr="0"/>
          <a:lstStyle>
            <a:lvl1pPr>
              <a:defRPr sz="4400" b="0">
                <a:latin typeface="Arial" pitchFamily="34" charset="0"/>
                <a:cs typeface="Arial" pitchFamily="34" charset="0"/>
              </a:defRPr>
            </a:lvl1pPr>
          </a:lstStyle>
          <a:p>
            <a:r>
              <a:rPr lang="en-US" dirty="0"/>
              <a:t>Click to edit title</a:t>
            </a:r>
          </a:p>
        </p:txBody>
      </p:sp>
      <p:sp>
        <p:nvSpPr>
          <p:cNvPr id="3" name="Subtitle 2"/>
          <p:cNvSpPr>
            <a:spLocks noGrp="1"/>
          </p:cNvSpPr>
          <p:nvPr>
            <p:ph type="subTitle" idx="1" hasCustomPrompt="1"/>
          </p:nvPr>
        </p:nvSpPr>
        <p:spPr>
          <a:xfrm>
            <a:off x="685800" y="2081463"/>
            <a:ext cx="7772400" cy="1195137"/>
          </a:xfrm>
        </p:spPr>
        <p:txBody>
          <a:bodyPr>
            <a:normAutofit/>
          </a:bodyPr>
          <a:lstStyle>
            <a:lvl1pPr marL="0" indent="0" algn="l">
              <a:buNone/>
              <a:defRPr sz="2400">
                <a:solidFill>
                  <a:srgbClr val="AF1E2D"/>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
        <p:nvSpPr>
          <p:cNvPr id="7" name="TextBox 6"/>
          <p:cNvSpPr txBox="1"/>
          <p:nvPr userDrawn="1"/>
        </p:nvSpPr>
        <p:spPr>
          <a:xfrm>
            <a:off x="0" y="6650038"/>
            <a:ext cx="9144000" cy="207962"/>
          </a:xfrm>
          <a:prstGeom prst="rect">
            <a:avLst/>
          </a:prstGeom>
          <a:noFill/>
        </p:spPr>
        <p:txBody>
          <a:bodyPr>
            <a:spAutoFit/>
          </a:bodyPr>
          <a:lstStyle/>
          <a:p>
            <a:pPr algn="ctr">
              <a:defRPr/>
            </a:pPr>
            <a:r>
              <a:rPr lang="en-US" sz="750" dirty="0">
                <a:solidFill>
                  <a:srgbClr val="3F6075"/>
                </a:solidFill>
                <a:latin typeface="Arial" pitchFamily="34" charset="0"/>
                <a:cs typeface="Arial" pitchFamily="34" charset="0"/>
              </a:rPr>
              <a:t>The information furnished in this briefing is proprietary to Riverside Research, and therefore shall not be duplicated, used, or disclosed for any reason without the prior written approval of Riverside Research.</a:t>
            </a:r>
          </a:p>
        </p:txBody>
      </p:sp>
      <p:sp>
        <p:nvSpPr>
          <p:cNvPr id="9" name="Date Placeholder 8"/>
          <p:cNvSpPr>
            <a:spLocks noGrp="1"/>
          </p:cNvSpPr>
          <p:nvPr>
            <p:ph type="dt" sz="half" idx="10"/>
          </p:nvPr>
        </p:nvSpPr>
        <p:spPr>
          <a:xfrm>
            <a:off x="685800" y="5257800"/>
            <a:ext cx="990600" cy="365125"/>
          </a:xfrm>
        </p:spPr>
        <p:txBody>
          <a:bodyPr/>
          <a:lstStyle/>
          <a:p>
            <a:fld id="{39425282-1CF8-4EEE-AD16-33A5281C38DC}" type="datetime1">
              <a:rPr lang="en-US" smtClean="0"/>
              <a:t>5/20/2019</a:t>
            </a:fld>
            <a:endParaRPr lang="en-US" dirty="0"/>
          </a:p>
        </p:txBody>
      </p:sp>
      <p:sp>
        <p:nvSpPr>
          <p:cNvPr id="12" name="Text Placeholder 11"/>
          <p:cNvSpPr>
            <a:spLocks noGrp="1"/>
          </p:cNvSpPr>
          <p:nvPr>
            <p:ph type="body" sz="quarter" idx="11" hasCustomPrompt="1"/>
          </p:nvPr>
        </p:nvSpPr>
        <p:spPr>
          <a:xfrm>
            <a:off x="685800" y="4648200"/>
            <a:ext cx="4191000" cy="609600"/>
          </a:xfrm>
        </p:spPr>
        <p:txBody>
          <a:bodyPr>
            <a:normAutofit/>
          </a:bodyPr>
          <a:lstStyle>
            <a:lvl1pPr marL="0" indent="0">
              <a:buNone/>
              <a:defRPr sz="2000" baseline="0"/>
            </a:lvl1pPr>
          </a:lstStyle>
          <a:p>
            <a:pPr lvl="0"/>
            <a:r>
              <a:rPr lang="en-US" dirty="0"/>
              <a:t>Click to edit presenter’s name</a:t>
            </a:r>
          </a:p>
        </p:txBody>
      </p:sp>
    </p:spTree>
    <p:extLst>
      <p:ext uri="{BB962C8B-B14F-4D97-AF65-F5344CB8AC3E}">
        <p14:creationId xmlns:p14="http://schemas.microsoft.com/office/powerpoint/2010/main" val="394087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371599"/>
            <a:ext cx="5486400" cy="33559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10334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8EF7538-0E8C-465D-9351-C7FA7A5CF146}" type="datetime1">
              <a:rPr lang="en-US" smtClean="0"/>
              <a:t>5/20/2019</a:t>
            </a:fld>
            <a:endParaRPr lang="en-US"/>
          </a:p>
        </p:txBody>
      </p:sp>
      <p:sp>
        <p:nvSpPr>
          <p:cNvPr id="7" name="Slide Number Placeholder 6"/>
          <p:cNvSpPr>
            <a:spLocks noGrp="1"/>
          </p:cNvSpPr>
          <p:nvPr>
            <p:ph type="sldNum" sz="quarter" idx="12"/>
          </p:nvPr>
        </p:nvSpPr>
        <p:spPr/>
        <p:txBody>
          <a:bodyPr/>
          <a:lstStyle/>
          <a:p>
            <a:fld id="{1E926633-60B7-4AE6-A414-226D9DF379EA}" type="slidenum">
              <a:rPr lang="en-US" smtClean="0"/>
              <a:t>‹#›</a:t>
            </a:fld>
            <a:endParaRPr lang="en-US"/>
          </a:p>
        </p:txBody>
      </p:sp>
      <p:sp>
        <p:nvSpPr>
          <p:cNvPr id="8" name="Title 1"/>
          <p:cNvSpPr txBox="1">
            <a:spLocks/>
          </p:cNvSpPr>
          <p:nvPr userDrawn="1"/>
        </p:nvSpPr>
        <p:spPr>
          <a:xfrm>
            <a:off x="457200" y="274638"/>
            <a:ext cx="8229600" cy="71596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chemeClr val="tx1"/>
                </a:solidFill>
                <a:latin typeface="Georgia" pitchFamily="18" charset="0"/>
                <a:ea typeface="+mj-ea"/>
                <a:cs typeface="Arial" pitchFamily="34" charset="0"/>
              </a:defRPr>
            </a:lvl1pPr>
          </a:lstStyle>
          <a:p>
            <a:r>
              <a:rPr lang="en-US"/>
              <a:t>Click to edit Master title style</a:t>
            </a:r>
          </a:p>
        </p:txBody>
      </p:sp>
    </p:spTree>
    <p:extLst>
      <p:ext uri="{BB962C8B-B14F-4D97-AF65-F5344CB8AC3E}">
        <p14:creationId xmlns:p14="http://schemas.microsoft.com/office/powerpoint/2010/main" val="1656857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C0474F-7AED-469E-B727-D30662F131D2}" type="datetime1">
              <a:rPr lang="en-US" smtClean="0"/>
              <a:t>5/20/2019</a:t>
            </a:fld>
            <a:endParaRPr lang="en-US"/>
          </a:p>
        </p:txBody>
      </p:sp>
      <p:sp>
        <p:nvSpPr>
          <p:cNvPr id="6" name="Slide Number Placeholder 5"/>
          <p:cNvSpPr>
            <a:spLocks noGrp="1"/>
          </p:cNvSpPr>
          <p:nvPr>
            <p:ph type="sldNum" sz="quarter" idx="12"/>
          </p:nvPr>
        </p:nvSpPr>
        <p:spPr/>
        <p:txBody>
          <a:bodyPr/>
          <a:lstStyle/>
          <a:p>
            <a:fld id="{1E926633-60B7-4AE6-A414-226D9DF379EA}" type="slidenum">
              <a:rPr lang="en-US" smtClean="0"/>
              <a:t>‹#›</a:t>
            </a:fld>
            <a:endParaRPr lang="en-US"/>
          </a:p>
        </p:txBody>
      </p:sp>
    </p:spTree>
    <p:extLst>
      <p:ext uri="{BB962C8B-B14F-4D97-AF65-F5344CB8AC3E}">
        <p14:creationId xmlns:p14="http://schemas.microsoft.com/office/powerpoint/2010/main" val="2322998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3733800" y="6511925"/>
            <a:ext cx="13335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9425282-1CF8-4EEE-AD16-33A5281C38DC}" type="datetime1">
              <a:rPr lang="en-US" smtClean="0"/>
              <a:pPr/>
              <a:t>5/20/2019</a:t>
            </a:fld>
            <a:endParaRPr lang="en-US" dirty="0"/>
          </a:p>
        </p:txBody>
      </p:sp>
      <p:sp>
        <p:nvSpPr>
          <p:cNvPr id="8" name="Slide Number Placeholder 5"/>
          <p:cNvSpPr>
            <a:spLocks noGrp="1"/>
          </p:cNvSpPr>
          <p:nvPr>
            <p:ph type="sldNum" sz="quarter" idx="4"/>
          </p:nvPr>
        </p:nvSpPr>
        <p:spPr>
          <a:xfrm>
            <a:off x="8001000" y="6511925"/>
            <a:ext cx="685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926633-60B7-4AE6-A414-226D9DF379EA}" type="slidenum">
              <a:rPr lang="en-US" smtClean="0"/>
              <a:t>‹#›</a:t>
            </a:fld>
            <a:endParaRPr lang="en-US"/>
          </a:p>
        </p:txBody>
      </p:sp>
    </p:spTree>
    <p:extLst>
      <p:ext uri="{BB962C8B-B14F-4D97-AF65-F5344CB8AC3E}">
        <p14:creationId xmlns:p14="http://schemas.microsoft.com/office/powerpoint/2010/main" val="3120795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ubtitl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1"/>
          <p:cNvSpPr>
            <a:spLocks noGrp="1"/>
          </p:cNvSpPr>
          <p:nvPr>
            <p:ph type="title"/>
          </p:nvPr>
        </p:nvSpPr>
        <p:spPr>
          <a:xfrm>
            <a:off x="457200" y="198438"/>
            <a:ext cx="8229600" cy="563562"/>
          </a:xfrm>
        </p:spPr>
        <p:txBody>
          <a:bodyPr/>
          <a:lstStyle/>
          <a:p>
            <a:r>
              <a:rPr lang="en-US"/>
              <a:t>Click to edit Master title style</a:t>
            </a:r>
            <a:endParaRPr lang="en-US" dirty="0"/>
          </a:p>
        </p:txBody>
      </p:sp>
      <p:sp>
        <p:nvSpPr>
          <p:cNvPr id="14" name="Text Placeholder 13"/>
          <p:cNvSpPr>
            <a:spLocks noGrp="1"/>
          </p:cNvSpPr>
          <p:nvPr>
            <p:ph type="body" sz="quarter" idx="13"/>
          </p:nvPr>
        </p:nvSpPr>
        <p:spPr>
          <a:xfrm>
            <a:off x="457200" y="762000"/>
            <a:ext cx="7391400" cy="304800"/>
          </a:xfrm>
        </p:spPr>
        <p:txBody>
          <a:bodyPr wrap="square">
            <a:normAutofit/>
          </a:bodyPr>
          <a:lstStyle>
            <a:lvl1pPr marL="0" indent="0">
              <a:buNone/>
              <a:defRPr sz="1800">
                <a:latin typeface="Georgia" pitchFamily="18" charset="0"/>
              </a:defRPr>
            </a:lvl1pPr>
          </a:lstStyle>
          <a:p>
            <a:pPr lvl="0"/>
            <a:r>
              <a:rPr lang="en-US"/>
              <a:t>Edit Master text styles</a:t>
            </a:r>
          </a:p>
        </p:txBody>
      </p:sp>
      <p:sp>
        <p:nvSpPr>
          <p:cNvPr id="7" name="Date Placeholder 3"/>
          <p:cNvSpPr>
            <a:spLocks noGrp="1"/>
          </p:cNvSpPr>
          <p:nvPr>
            <p:ph type="dt" sz="half" idx="2"/>
          </p:nvPr>
        </p:nvSpPr>
        <p:spPr>
          <a:xfrm>
            <a:off x="3733800" y="6511925"/>
            <a:ext cx="13335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9425282-1CF8-4EEE-AD16-33A5281C38DC}" type="datetime1">
              <a:rPr lang="en-US" smtClean="0"/>
              <a:pPr/>
              <a:t>5/20/2019</a:t>
            </a:fld>
            <a:endParaRPr lang="en-US" dirty="0"/>
          </a:p>
        </p:txBody>
      </p:sp>
      <p:sp>
        <p:nvSpPr>
          <p:cNvPr id="8" name="Slide Number Placeholder 5"/>
          <p:cNvSpPr>
            <a:spLocks noGrp="1"/>
          </p:cNvSpPr>
          <p:nvPr>
            <p:ph type="sldNum" sz="quarter" idx="4"/>
          </p:nvPr>
        </p:nvSpPr>
        <p:spPr>
          <a:xfrm>
            <a:off x="8001000" y="6511925"/>
            <a:ext cx="685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926633-60B7-4AE6-A414-226D9DF379EA}" type="slidenum">
              <a:rPr lang="en-US" smtClean="0"/>
              <a:t>‹#›</a:t>
            </a:fld>
            <a:endParaRPr lang="en-US"/>
          </a:p>
        </p:txBody>
      </p:sp>
    </p:spTree>
    <p:extLst>
      <p:ext uri="{BB962C8B-B14F-4D97-AF65-F5344CB8AC3E}">
        <p14:creationId xmlns:p14="http://schemas.microsoft.com/office/powerpoint/2010/main" val="1635317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371600"/>
            <a:ext cx="7772400" cy="1362075"/>
          </a:xfrm>
        </p:spPr>
        <p:txBody>
          <a:bodyPr anchor="t">
            <a:normAutofit/>
          </a:bodyPr>
          <a:lstStyle>
            <a:lvl1pPr algn="l">
              <a:defRPr sz="3600" b="0" cap="none" baseline="0">
                <a:latin typeface="Arial" pitchFamily="34" charset="0"/>
                <a:cs typeface="Arial" pitchFamily="34" charset="0"/>
              </a:defRPr>
            </a:lvl1pPr>
          </a:lstStyle>
          <a:p>
            <a:r>
              <a:rPr lang="en-US" dirty="0"/>
              <a:t>Click to edit title</a:t>
            </a:r>
          </a:p>
        </p:txBody>
      </p:sp>
      <p:sp>
        <p:nvSpPr>
          <p:cNvPr id="3" name="Text Placeholder 2"/>
          <p:cNvSpPr>
            <a:spLocks noGrp="1"/>
          </p:cNvSpPr>
          <p:nvPr>
            <p:ph type="body" idx="1" hasCustomPrompt="1"/>
          </p:nvPr>
        </p:nvSpPr>
        <p:spPr>
          <a:xfrm>
            <a:off x="722313" y="2743200"/>
            <a:ext cx="7772400" cy="1500187"/>
          </a:xfrm>
        </p:spPr>
        <p:txBody>
          <a:bodyPr anchor="b">
            <a:normAutofit/>
          </a:bodyPr>
          <a:lstStyle>
            <a:lvl1pPr marL="0" indent="0">
              <a:buNone/>
              <a:defRPr sz="1800">
                <a:solidFill>
                  <a:srgbClr val="AF1E2D"/>
                </a:solidFill>
                <a:latin typeface="Georgia"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subtitle</a:t>
            </a:r>
          </a:p>
        </p:txBody>
      </p:sp>
      <p:sp>
        <p:nvSpPr>
          <p:cNvPr id="4" name="Date Placeholder 3"/>
          <p:cNvSpPr>
            <a:spLocks noGrp="1"/>
          </p:cNvSpPr>
          <p:nvPr>
            <p:ph type="dt" sz="half" idx="10"/>
          </p:nvPr>
        </p:nvSpPr>
        <p:spPr>
          <a:xfrm>
            <a:off x="721895" y="4392445"/>
            <a:ext cx="990600" cy="365125"/>
          </a:xfrm>
        </p:spPr>
        <p:txBody>
          <a:bodyPr/>
          <a:lstStyle/>
          <a:p>
            <a:fld id="{621FC509-9274-4049-B3A3-BDE22F8A7E7C}" type="datetime1">
              <a:rPr lang="en-US" smtClean="0"/>
              <a:t>5/20/2019</a:t>
            </a:fld>
            <a:endParaRPr lang="en-US"/>
          </a:p>
        </p:txBody>
      </p:sp>
      <p:sp>
        <p:nvSpPr>
          <p:cNvPr id="7" name="TextBox 6"/>
          <p:cNvSpPr txBox="1"/>
          <p:nvPr userDrawn="1"/>
        </p:nvSpPr>
        <p:spPr>
          <a:xfrm>
            <a:off x="0" y="6650038"/>
            <a:ext cx="9144000" cy="207962"/>
          </a:xfrm>
          <a:prstGeom prst="rect">
            <a:avLst/>
          </a:prstGeom>
          <a:noFill/>
        </p:spPr>
        <p:txBody>
          <a:bodyPr>
            <a:spAutoFit/>
          </a:bodyPr>
          <a:lstStyle/>
          <a:p>
            <a:pPr algn="ctr">
              <a:defRPr/>
            </a:pPr>
            <a:r>
              <a:rPr lang="en-US" sz="750" dirty="0">
                <a:solidFill>
                  <a:srgbClr val="3F6075"/>
                </a:solidFill>
                <a:latin typeface="Arial" pitchFamily="34" charset="0"/>
                <a:cs typeface="Arial" pitchFamily="34" charset="0"/>
              </a:rPr>
              <a:t>The information furnished in this briefing is proprietary to Riverside Research, and therefore shall not be duplicated, used, or disclosed for any reason without the prior written approval of Riverside Research.</a:t>
            </a:r>
          </a:p>
        </p:txBody>
      </p:sp>
    </p:spTree>
    <p:extLst>
      <p:ext uri="{BB962C8B-B14F-4D97-AF65-F5344CB8AC3E}">
        <p14:creationId xmlns:p14="http://schemas.microsoft.com/office/powerpoint/2010/main" val="3021766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716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3F72F1-5DA9-42C5-BD69-366224022457}" type="datetime1">
              <a:rPr lang="en-US" smtClean="0"/>
              <a:t>5/20/2019</a:t>
            </a:fld>
            <a:endParaRPr lang="en-US"/>
          </a:p>
        </p:txBody>
      </p:sp>
      <p:sp>
        <p:nvSpPr>
          <p:cNvPr id="7" name="Slide Number Placeholder 6"/>
          <p:cNvSpPr>
            <a:spLocks noGrp="1"/>
          </p:cNvSpPr>
          <p:nvPr>
            <p:ph type="sldNum" sz="quarter" idx="12"/>
          </p:nvPr>
        </p:nvSpPr>
        <p:spPr/>
        <p:txBody>
          <a:bodyPr/>
          <a:lstStyle/>
          <a:p>
            <a:fld id="{1E926633-60B7-4AE6-A414-226D9DF379EA}" type="slidenum">
              <a:rPr lang="en-US" smtClean="0"/>
              <a:t>‹#›</a:t>
            </a:fld>
            <a:endParaRPr lang="en-US"/>
          </a:p>
        </p:txBody>
      </p:sp>
    </p:spTree>
    <p:extLst>
      <p:ext uri="{BB962C8B-B14F-4D97-AF65-F5344CB8AC3E}">
        <p14:creationId xmlns:p14="http://schemas.microsoft.com/office/powerpoint/2010/main" val="3507902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371600"/>
            <a:ext cx="4040188" cy="8032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371600"/>
            <a:ext cx="4041775" cy="8032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342BB7-72B1-4E26-8560-2C3447E0CEDE}" type="datetime1">
              <a:rPr lang="en-US" smtClean="0"/>
              <a:t>5/20/2019</a:t>
            </a:fld>
            <a:endParaRPr lang="en-US"/>
          </a:p>
        </p:txBody>
      </p:sp>
      <p:sp>
        <p:nvSpPr>
          <p:cNvPr id="9" name="Slide Number Placeholder 8"/>
          <p:cNvSpPr>
            <a:spLocks noGrp="1"/>
          </p:cNvSpPr>
          <p:nvPr>
            <p:ph type="sldNum" sz="quarter" idx="12"/>
          </p:nvPr>
        </p:nvSpPr>
        <p:spPr/>
        <p:txBody>
          <a:bodyPr/>
          <a:lstStyle/>
          <a:p>
            <a:fld id="{1E926633-60B7-4AE6-A414-226D9DF379EA}" type="slidenum">
              <a:rPr lang="en-US" smtClean="0"/>
              <a:t>‹#›</a:t>
            </a:fld>
            <a:endParaRPr lang="en-US"/>
          </a:p>
        </p:txBody>
      </p:sp>
    </p:spTree>
    <p:extLst>
      <p:ext uri="{BB962C8B-B14F-4D97-AF65-F5344CB8AC3E}">
        <p14:creationId xmlns:p14="http://schemas.microsoft.com/office/powerpoint/2010/main" val="1056025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E6CDC7-C235-4E2D-BC1B-0511A8111FAC}" type="datetime1">
              <a:rPr lang="en-US" smtClean="0"/>
              <a:t>5/20/2019</a:t>
            </a:fld>
            <a:endParaRPr lang="en-US"/>
          </a:p>
        </p:txBody>
      </p:sp>
      <p:sp>
        <p:nvSpPr>
          <p:cNvPr id="5" name="Slide Number Placeholder 4"/>
          <p:cNvSpPr>
            <a:spLocks noGrp="1"/>
          </p:cNvSpPr>
          <p:nvPr>
            <p:ph type="sldNum" sz="quarter" idx="12"/>
          </p:nvPr>
        </p:nvSpPr>
        <p:spPr/>
        <p:txBody>
          <a:bodyPr/>
          <a:lstStyle/>
          <a:p>
            <a:fld id="{1E926633-60B7-4AE6-A414-226D9DF379EA}" type="slidenum">
              <a:rPr lang="en-US" smtClean="0"/>
              <a:t>‹#›</a:t>
            </a:fld>
            <a:endParaRPr lang="en-US"/>
          </a:p>
        </p:txBody>
      </p:sp>
    </p:spTree>
    <p:extLst>
      <p:ext uri="{BB962C8B-B14F-4D97-AF65-F5344CB8AC3E}">
        <p14:creationId xmlns:p14="http://schemas.microsoft.com/office/powerpoint/2010/main" val="3761245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02F4C9-1C09-46C1-96AF-694F73C4896B}" type="datetime1">
              <a:rPr lang="en-US" smtClean="0"/>
              <a:t>5/20/2019</a:t>
            </a:fld>
            <a:endParaRPr lang="en-US"/>
          </a:p>
        </p:txBody>
      </p:sp>
      <p:sp>
        <p:nvSpPr>
          <p:cNvPr id="4" name="Slide Number Placeholder 3"/>
          <p:cNvSpPr>
            <a:spLocks noGrp="1"/>
          </p:cNvSpPr>
          <p:nvPr>
            <p:ph type="sldNum" sz="quarter" idx="12"/>
          </p:nvPr>
        </p:nvSpPr>
        <p:spPr/>
        <p:txBody>
          <a:bodyPr/>
          <a:lstStyle/>
          <a:p>
            <a:fld id="{1E926633-60B7-4AE6-A414-226D9DF379EA}" type="slidenum">
              <a:rPr lang="en-US" smtClean="0"/>
              <a:t>‹#›</a:t>
            </a:fld>
            <a:endParaRPr lang="en-US"/>
          </a:p>
        </p:txBody>
      </p:sp>
    </p:spTree>
    <p:extLst>
      <p:ext uri="{BB962C8B-B14F-4D97-AF65-F5344CB8AC3E}">
        <p14:creationId xmlns:p14="http://schemas.microsoft.com/office/powerpoint/2010/main" val="3649157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360863"/>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1371600"/>
            <a:ext cx="5111750" cy="50292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457200" y="2514600"/>
            <a:ext cx="3008313" cy="38862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a:t>
            </a:r>
            <a:r>
              <a:rPr lang="en-US" dirty="0" err="1"/>
              <a:t>stylesz</a:t>
            </a:r>
            <a:endParaRPr lang="en-US" dirty="0"/>
          </a:p>
        </p:txBody>
      </p:sp>
      <p:sp>
        <p:nvSpPr>
          <p:cNvPr id="5" name="Date Placeholder 4"/>
          <p:cNvSpPr>
            <a:spLocks noGrp="1"/>
          </p:cNvSpPr>
          <p:nvPr>
            <p:ph type="dt" sz="half" idx="10"/>
          </p:nvPr>
        </p:nvSpPr>
        <p:spPr/>
        <p:txBody>
          <a:bodyPr/>
          <a:lstStyle/>
          <a:p>
            <a:fld id="{591C168B-D103-4BFC-8774-AA3573E47E2D}" type="datetime1">
              <a:rPr lang="en-US" smtClean="0"/>
              <a:t>5/20/2019</a:t>
            </a:fld>
            <a:endParaRPr lang="en-US"/>
          </a:p>
        </p:txBody>
      </p:sp>
      <p:sp>
        <p:nvSpPr>
          <p:cNvPr id="7" name="Slide Number Placeholder 6"/>
          <p:cNvSpPr>
            <a:spLocks noGrp="1"/>
          </p:cNvSpPr>
          <p:nvPr>
            <p:ph type="sldNum" sz="quarter" idx="12"/>
          </p:nvPr>
        </p:nvSpPr>
        <p:spPr/>
        <p:txBody>
          <a:bodyPr/>
          <a:lstStyle/>
          <a:p>
            <a:fld id="{1E926633-60B7-4AE6-A414-226D9DF379EA}" type="slidenum">
              <a:rPr lang="en-US" smtClean="0"/>
              <a:t>‹#›</a:t>
            </a:fld>
            <a:endParaRPr lang="en-US"/>
          </a:p>
        </p:txBody>
      </p:sp>
      <p:sp>
        <p:nvSpPr>
          <p:cNvPr id="8" name="Title 1"/>
          <p:cNvSpPr txBox="1">
            <a:spLocks/>
          </p:cNvSpPr>
          <p:nvPr userDrawn="1"/>
        </p:nvSpPr>
        <p:spPr>
          <a:xfrm>
            <a:off x="457200" y="274638"/>
            <a:ext cx="8229600" cy="71596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chemeClr val="tx1"/>
                </a:solidFill>
                <a:latin typeface="Georgia" pitchFamily="18" charset="0"/>
                <a:ea typeface="+mj-ea"/>
                <a:cs typeface="Arial" pitchFamily="34" charset="0"/>
              </a:defRPr>
            </a:lvl1pPr>
          </a:lstStyle>
          <a:p>
            <a:r>
              <a:rPr lang="en-US"/>
              <a:t>Click to edit Master title style</a:t>
            </a:r>
          </a:p>
        </p:txBody>
      </p:sp>
    </p:spTree>
    <p:extLst>
      <p:ext uri="{BB962C8B-B14F-4D97-AF65-F5344CB8AC3E}">
        <p14:creationId xmlns:p14="http://schemas.microsoft.com/office/powerpoint/2010/main" val="1730398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3">
            <a:lum/>
          </a:blip>
          <a:srcRect/>
          <a:stretch>
            <a:fillRect t="-1000"/>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18713" y="847725"/>
            <a:ext cx="1678301" cy="456858"/>
          </a:xfrm>
          <a:prstGeom prst="rect">
            <a:avLst/>
          </a:prstGeom>
        </p:spPr>
      </p:pic>
      <p:sp>
        <p:nvSpPr>
          <p:cNvPr id="2" name="Title Placeholder 1"/>
          <p:cNvSpPr>
            <a:spLocks noGrp="1"/>
          </p:cNvSpPr>
          <p:nvPr>
            <p:ph type="title"/>
          </p:nvPr>
        </p:nvSpPr>
        <p:spPr>
          <a:xfrm>
            <a:off x="457200" y="274638"/>
            <a:ext cx="8229600" cy="715962"/>
          </a:xfrm>
          <a:prstGeom prst="rect">
            <a:avLst/>
          </a:prstGeom>
        </p:spPr>
        <p:txBody>
          <a:bodyPr vert="horz" wrap="square"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61562"/>
            <a:ext cx="8229600" cy="50392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733800" y="6511925"/>
            <a:ext cx="13335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39425282-1CF8-4EEE-AD16-33A5281C38DC}" type="datetime1">
              <a:rPr lang="en-US" smtClean="0"/>
              <a:pPr/>
              <a:t>5/20/2019</a:t>
            </a:fld>
            <a:endParaRPr lang="en-US" dirty="0"/>
          </a:p>
        </p:txBody>
      </p:sp>
      <p:sp>
        <p:nvSpPr>
          <p:cNvPr id="6" name="Slide Number Placeholder 5"/>
          <p:cNvSpPr>
            <a:spLocks noGrp="1"/>
          </p:cNvSpPr>
          <p:nvPr>
            <p:ph type="sldNum" sz="quarter" idx="4"/>
          </p:nvPr>
        </p:nvSpPr>
        <p:spPr>
          <a:xfrm>
            <a:off x="8001000" y="6511925"/>
            <a:ext cx="685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926633-60B7-4AE6-A414-226D9DF379EA}" type="slidenum">
              <a:rPr lang="en-US" smtClean="0"/>
              <a:t>‹#›</a:t>
            </a:fld>
            <a:endParaRPr lang="en-US"/>
          </a:p>
        </p:txBody>
      </p:sp>
      <p:sp>
        <p:nvSpPr>
          <p:cNvPr id="11" name="TextBox 10"/>
          <p:cNvSpPr txBox="1"/>
          <p:nvPr/>
        </p:nvSpPr>
        <p:spPr>
          <a:xfrm>
            <a:off x="5638800" y="6575759"/>
            <a:ext cx="2422358" cy="261610"/>
          </a:xfrm>
          <a:prstGeom prst="rect">
            <a:avLst/>
          </a:prstGeom>
          <a:noFill/>
        </p:spPr>
        <p:txBody>
          <a:bodyPr wrap="square">
            <a:spAutoFit/>
          </a:bodyPr>
          <a:lstStyle/>
          <a:p>
            <a:pPr>
              <a:defRPr/>
            </a:pPr>
            <a:r>
              <a:rPr lang="en-US" sz="1100" b="1" dirty="0">
                <a:solidFill>
                  <a:srgbClr val="3F6075"/>
                </a:solidFill>
                <a:latin typeface="Arial" pitchFamily="34" charset="0"/>
                <a:cs typeface="Arial" pitchFamily="34" charset="0"/>
              </a:rPr>
              <a:t>Riverside Research Proprietary</a:t>
            </a:r>
          </a:p>
        </p:txBody>
      </p:sp>
    </p:spTree>
    <p:extLst>
      <p:ext uri="{BB962C8B-B14F-4D97-AF65-F5344CB8AC3E}">
        <p14:creationId xmlns:p14="http://schemas.microsoft.com/office/powerpoint/2010/main" val="2800618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p:txStyles>
    <p:titleStyle>
      <a:lvl1pPr algn="l" defTabSz="914400" rtl="0" eaLnBrk="1" latinLnBrk="0" hangingPunct="1">
        <a:spcBef>
          <a:spcPct val="0"/>
        </a:spcBef>
        <a:buNone/>
        <a:defRPr sz="3200" kern="1200">
          <a:solidFill>
            <a:schemeClr val="tx1"/>
          </a:solidFill>
          <a:latin typeface="Georgia" pitchFamily="18" charset="0"/>
          <a:ea typeface="+mj-ea"/>
          <a:cs typeface="Arial" pitchFamily="34" charset="0"/>
        </a:defRPr>
      </a:lvl1pPr>
    </p:titleStyle>
    <p:bodyStyle>
      <a:lvl1pPr marL="342900" indent="-342900" algn="l" defTabSz="914400" rtl="0" eaLnBrk="1" latinLnBrk="0" hangingPunct="1">
        <a:spcBef>
          <a:spcPct val="20000"/>
        </a:spcBef>
        <a:buClr>
          <a:srgbClr val="AF1E2D"/>
        </a:buClr>
        <a:buSzPct val="110000"/>
        <a:buFont typeface="Arial" pitchFamily="34" charset="0"/>
        <a:buChar char="•"/>
        <a:defRPr sz="2800" kern="1200">
          <a:solidFill>
            <a:schemeClr val="tx1">
              <a:lumMod val="65000"/>
              <a:lumOff val="3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lumMod val="65000"/>
              <a:lumOff val="35000"/>
            </a:schemeClr>
          </a:solidFill>
          <a:latin typeface="Arial" pitchFamily="34" charset="0"/>
          <a:ea typeface="+mn-ea"/>
          <a:cs typeface="Arial" pitchFamily="34" charset="0"/>
        </a:defRPr>
      </a:lvl2pPr>
      <a:lvl3pPr marL="1143000" indent="-228600" algn="l" defTabSz="914400" rtl="0" eaLnBrk="1" latinLnBrk="0" hangingPunct="1">
        <a:spcBef>
          <a:spcPct val="20000"/>
        </a:spcBef>
        <a:buSzPct val="75000"/>
        <a:buFont typeface="Courier New" pitchFamily="49" charset="0"/>
        <a:buChar char="o"/>
        <a:defRPr sz="2000" kern="1200">
          <a:solidFill>
            <a:schemeClr val="tx1">
              <a:lumMod val="65000"/>
              <a:lumOff val="3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lumMod val="65000"/>
              <a:lumOff val="3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800" kern="1200">
          <a:solidFill>
            <a:schemeClr val="tx1">
              <a:lumMod val="65000"/>
              <a:lumOff val="3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ctrTitle"/>
          </p:nvPr>
        </p:nvSpPr>
        <p:spPr>
          <a:xfrm>
            <a:off x="381000" y="228599"/>
            <a:ext cx="8458200" cy="2362200"/>
          </a:xfrm>
        </p:spPr>
        <p:txBody>
          <a:bodyPr>
            <a:normAutofit fontScale="90000"/>
          </a:bodyPr>
          <a:lstStyle/>
          <a:p>
            <a:r>
              <a:rPr lang="en-US" altLang="en-US" sz="4000" dirty="0"/>
              <a:t>Optimal Adversarial Pathway Estimation Using Remotely Sensed Spectral-Terrain Data: A Graphical Modeling Approach</a:t>
            </a:r>
          </a:p>
        </p:txBody>
      </p:sp>
      <p:sp>
        <p:nvSpPr>
          <p:cNvPr id="6148" name="Text Placeholder 3"/>
          <p:cNvSpPr>
            <a:spLocks noGrp="1"/>
          </p:cNvSpPr>
          <p:nvPr>
            <p:ph type="body" sz="quarter" idx="11"/>
          </p:nvPr>
        </p:nvSpPr>
        <p:spPr>
          <a:xfrm>
            <a:off x="381000" y="2971800"/>
            <a:ext cx="6096000" cy="3200400"/>
          </a:xfrm>
        </p:spPr>
        <p:txBody>
          <a:bodyPr>
            <a:normAutofit fontScale="85000" lnSpcReduction="20000"/>
          </a:bodyPr>
          <a:lstStyle/>
          <a:p>
            <a:r>
              <a:rPr lang="en-US" altLang="en-US" sz="2100" b="1" dirty="0">
                <a:solidFill>
                  <a:schemeClr val="tx1"/>
                </a:solidFill>
              </a:rPr>
              <a:t>Josef Affourtit, Summer Intern</a:t>
            </a:r>
          </a:p>
          <a:p>
            <a:r>
              <a:rPr lang="en-US" altLang="en-US" sz="2100" dirty="0">
                <a:solidFill>
                  <a:schemeClr val="tx1"/>
                </a:solidFill>
              </a:rPr>
              <a:t>Ohio State University, Dept. of Physics</a:t>
            </a:r>
          </a:p>
          <a:p>
            <a:r>
              <a:rPr lang="en-US" altLang="en-US" sz="2100" dirty="0">
                <a:solidFill>
                  <a:schemeClr val="tx1"/>
                </a:solidFill>
              </a:rPr>
              <a:t> </a:t>
            </a:r>
          </a:p>
          <a:p>
            <a:r>
              <a:rPr lang="en-US" altLang="en-US" sz="2100" b="1" dirty="0">
                <a:solidFill>
                  <a:schemeClr val="tx1"/>
                </a:solidFill>
              </a:rPr>
              <a:t>Dr. Nicholas Scott, Modeling Scientist</a:t>
            </a:r>
          </a:p>
          <a:p>
            <a:r>
              <a:rPr lang="en-US" altLang="en-US" sz="2100" dirty="0">
                <a:solidFill>
                  <a:schemeClr val="tx1"/>
                </a:solidFill>
              </a:rPr>
              <a:t>Riverside Research</a:t>
            </a:r>
          </a:p>
          <a:p>
            <a:r>
              <a:rPr lang="en-US" altLang="en-US" sz="2100" dirty="0">
                <a:solidFill>
                  <a:schemeClr val="tx1"/>
                </a:solidFill>
              </a:rPr>
              <a:t>Open Innovation Center</a:t>
            </a:r>
          </a:p>
          <a:p>
            <a:endParaRPr lang="en-US" altLang="en-US" sz="2100" dirty="0">
              <a:solidFill>
                <a:schemeClr val="tx1"/>
              </a:solidFill>
            </a:endParaRPr>
          </a:p>
          <a:p>
            <a:r>
              <a:rPr lang="en-US" altLang="en-US" sz="2100" b="1" dirty="0">
                <a:solidFill>
                  <a:schemeClr val="tx1"/>
                </a:solidFill>
              </a:rPr>
              <a:t>Michael Nelson, Executive Director  </a:t>
            </a:r>
          </a:p>
          <a:p>
            <a:r>
              <a:rPr lang="en-US" altLang="en-US" sz="2100" b="1" dirty="0">
                <a:solidFill>
                  <a:schemeClr val="tx1"/>
                </a:solidFill>
              </a:rPr>
              <a:t>Shawn Kalis, Associate Director</a:t>
            </a:r>
          </a:p>
          <a:p>
            <a:r>
              <a:rPr lang="en-US" altLang="en-US" sz="2100" dirty="0">
                <a:solidFill>
                  <a:schemeClr val="tx1"/>
                </a:solidFill>
              </a:rPr>
              <a:t>Riverside Research</a:t>
            </a:r>
          </a:p>
          <a:p>
            <a:r>
              <a:rPr lang="en-US" altLang="en-US" sz="2100" dirty="0">
                <a:solidFill>
                  <a:schemeClr val="tx1"/>
                </a:solidFill>
              </a:rPr>
              <a:t>Intelligence Defense Solutions Directorate</a:t>
            </a:r>
          </a:p>
          <a:p>
            <a:endParaRPr lang="en-US" altLang="en-US" sz="2600" i="1" dirty="0">
              <a:solidFill>
                <a:schemeClr val="tx1"/>
              </a:solidFill>
            </a:endParaRPr>
          </a:p>
          <a:p>
            <a:endParaRPr lang="en-US" altLang="en-US" sz="2400" i="1" dirty="0">
              <a:solidFill>
                <a:schemeClr val="tx1"/>
              </a:solidFill>
            </a:endParaRPr>
          </a:p>
        </p:txBody>
      </p:sp>
      <p:sp>
        <p:nvSpPr>
          <p:cNvPr id="2" name="Rectangle 1">
            <a:extLst>
              <a:ext uri="{FF2B5EF4-FFF2-40B4-BE49-F238E27FC236}">
                <a16:creationId xmlns:a16="http://schemas.microsoft.com/office/drawing/2014/main" id="{E8C9ED59-DA12-49DB-ADE4-CE231A71707F}"/>
              </a:ext>
            </a:extLst>
          </p:cNvPr>
          <p:cNvSpPr/>
          <p:nvPr/>
        </p:nvSpPr>
        <p:spPr>
          <a:xfrm>
            <a:off x="5281816" y="4572000"/>
            <a:ext cx="3658374" cy="461665"/>
          </a:xfrm>
          <a:prstGeom prst="rect">
            <a:avLst/>
          </a:prstGeom>
        </p:spPr>
        <p:txBody>
          <a:bodyPr wrap="none">
            <a:spAutoFit/>
          </a:bodyPr>
          <a:lstStyle/>
          <a:p>
            <a:r>
              <a:rPr lang="en-US" altLang="en-US" sz="2400" b="1" dirty="0">
                <a:solidFill>
                  <a:srgbClr val="C00000"/>
                </a:solidFill>
                <a:latin typeface="Arial" panose="020B0604020202020204" pitchFamily="34" charset="0"/>
                <a:cs typeface="Arial" panose="020B0604020202020204" pitchFamily="34" charset="0"/>
              </a:rPr>
              <a:t>2019 MORS Conference</a:t>
            </a:r>
          </a:p>
        </p:txBody>
      </p:sp>
    </p:spTree>
    <p:extLst>
      <p:ext uri="{BB962C8B-B14F-4D97-AF65-F5344CB8AC3E}">
        <p14:creationId xmlns:p14="http://schemas.microsoft.com/office/powerpoint/2010/main" val="1246526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rPr>
              <a:t>Target Dictionary Learning</a:t>
            </a:r>
          </a:p>
        </p:txBody>
      </p:sp>
      <p:sp>
        <p:nvSpPr>
          <p:cNvPr id="3" name="Content Placeholder 2"/>
          <p:cNvSpPr>
            <a:spLocks noGrp="1"/>
          </p:cNvSpPr>
          <p:nvPr>
            <p:ph idx="1"/>
          </p:nvPr>
        </p:nvSpPr>
        <p:spPr>
          <a:xfrm>
            <a:off x="609600" y="1218291"/>
            <a:ext cx="8001000" cy="5253517"/>
          </a:xfrm>
        </p:spPr>
        <p:txBody>
          <a:bodyPr>
            <a:normAutofit fontScale="92500" lnSpcReduction="20000"/>
          </a:bodyPr>
          <a:lstStyle/>
          <a:p>
            <a:r>
              <a:rPr lang="en-US" sz="2400" dirty="0">
                <a:solidFill>
                  <a:schemeClr val="tx1"/>
                </a:solidFill>
              </a:rPr>
              <a:t>Estimation of </a:t>
            </a:r>
            <a:r>
              <a:rPr lang="en-US" sz="2400" b="1" dirty="0">
                <a:solidFill>
                  <a:schemeClr val="tx1"/>
                </a:solidFill>
              </a:rPr>
              <a:t>spectral dictionary endmembers</a:t>
            </a:r>
            <a:r>
              <a:rPr lang="en-US" sz="2400" dirty="0">
                <a:solidFill>
                  <a:schemeClr val="tx1"/>
                </a:solidFill>
              </a:rPr>
              <a:t>, </a:t>
            </a:r>
            <a:r>
              <a:rPr lang="en-US" sz="2400" b="1" dirty="0">
                <a:solidFill>
                  <a:schemeClr val="tx1"/>
                </a:solidFill>
              </a:rPr>
              <a:t>W</a:t>
            </a:r>
            <a:r>
              <a:rPr lang="en-US" sz="2400" dirty="0">
                <a:solidFill>
                  <a:schemeClr val="tx1"/>
                </a:solidFill>
              </a:rPr>
              <a:t> using unsupervised learning</a:t>
            </a:r>
          </a:p>
          <a:p>
            <a:r>
              <a:rPr lang="en-US" sz="2400" dirty="0">
                <a:solidFill>
                  <a:schemeClr val="tx1"/>
                </a:solidFill>
              </a:rPr>
              <a:t>Methods include: Automatic Target Generator Processing, K-Means Clustering</a:t>
            </a:r>
          </a:p>
          <a:p>
            <a:endParaRPr lang="en-US" sz="2400" dirty="0">
              <a:solidFill>
                <a:schemeClr val="tx1"/>
              </a:solidFill>
            </a:endParaRPr>
          </a:p>
          <a:p>
            <a:r>
              <a:rPr lang="en-US" sz="2400" dirty="0">
                <a:solidFill>
                  <a:schemeClr val="tx1"/>
                </a:solidFill>
              </a:rPr>
              <a:t>Needed to solve  Y= W * A for A -&gt; </a:t>
            </a:r>
            <a:r>
              <a:rPr lang="en-US" sz="2400" b="1" dirty="0">
                <a:solidFill>
                  <a:schemeClr val="tx1"/>
                </a:solidFill>
              </a:rPr>
              <a:t>value field estimation</a:t>
            </a:r>
          </a:p>
          <a:p>
            <a:pPr marL="0" indent="0">
              <a:buNone/>
            </a:pPr>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0" indent="0">
              <a:buNone/>
            </a:pPr>
            <a:endParaRPr lang="en-US" sz="1800" dirty="0">
              <a:solidFill>
                <a:schemeClr val="tx1"/>
              </a:solidFill>
            </a:endParaRPr>
          </a:p>
          <a:p>
            <a:pPr marL="0" indent="0">
              <a:buNone/>
            </a:pPr>
            <a:r>
              <a:rPr lang="en-US" sz="1800" dirty="0">
                <a:solidFill>
                  <a:schemeClr val="tx1"/>
                </a:solidFill>
              </a:rPr>
              <a:t>7 or 13 Spectral Endmember Dictionary     </a:t>
            </a:r>
            <a:r>
              <a:rPr lang="en-US" sz="1800" b="1" dirty="0">
                <a:solidFill>
                  <a:schemeClr val="tx1"/>
                </a:solidFill>
              </a:rPr>
              <a:t>Abundances ?  </a:t>
            </a:r>
            <a:r>
              <a:rPr lang="en-US" sz="1800" dirty="0">
                <a:solidFill>
                  <a:schemeClr val="tx1"/>
                </a:solidFill>
              </a:rPr>
              <a:t>   HSI spectral signature data</a:t>
            </a:r>
          </a:p>
          <a:p>
            <a:endParaRPr lang="en-US" dirty="0">
              <a:solidFill>
                <a:schemeClr val="tx1"/>
              </a:solidFill>
            </a:endParaRPr>
          </a:p>
          <a:p>
            <a:pPr marL="0" indent="0">
              <a:buNone/>
            </a:pPr>
            <a:endParaRPr lang="en-US" dirty="0">
              <a:solidFill>
                <a:schemeClr val="tx1"/>
              </a:solidFill>
            </a:endParaRPr>
          </a:p>
        </p:txBody>
      </p:sp>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10</a:t>
            </a:fld>
            <a:endParaRPr lang="en-US" dirty="0"/>
          </a:p>
        </p:txBody>
      </p:sp>
      <p:pic>
        <p:nvPicPr>
          <p:cNvPr id="5122" name="Picture 2" descr="C:\Users\jaffourtit\Desktop\NM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387" y="3542552"/>
            <a:ext cx="6410325" cy="16002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a:cxnSpLocks/>
          </p:cNvCxnSpPr>
          <p:nvPr/>
        </p:nvCxnSpPr>
        <p:spPr>
          <a:xfrm flipV="1">
            <a:off x="1541172" y="5165190"/>
            <a:ext cx="0" cy="44661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flipH="1" flipV="1">
            <a:off x="3990101" y="4892557"/>
            <a:ext cx="1420099" cy="74715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H="1" flipV="1">
            <a:off x="6900697" y="5129294"/>
            <a:ext cx="1" cy="48251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E5F376A-496C-4CE8-AAFF-4EDF3BCE0561}"/>
              </a:ext>
            </a:extLst>
          </p:cNvPr>
          <p:cNvSpPr txBox="1"/>
          <p:nvPr/>
        </p:nvSpPr>
        <p:spPr>
          <a:xfrm>
            <a:off x="6400800" y="3250164"/>
            <a:ext cx="307670" cy="584775"/>
          </a:xfrm>
          <a:prstGeom prst="rect">
            <a:avLst/>
          </a:prstGeom>
          <a:solidFill>
            <a:schemeClr val="bg1"/>
          </a:solidFill>
        </p:spPr>
        <p:txBody>
          <a:bodyPr wrap="square" rtlCol="0">
            <a:spAutoFit/>
          </a:bodyPr>
          <a:lstStyle/>
          <a:p>
            <a:r>
              <a:rPr lang="en-US" sz="3200" dirty="0"/>
              <a:t>Y</a:t>
            </a:r>
          </a:p>
        </p:txBody>
      </p:sp>
      <p:sp>
        <p:nvSpPr>
          <p:cNvPr id="20" name="TextBox 19">
            <a:extLst>
              <a:ext uri="{FF2B5EF4-FFF2-40B4-BE49-F238E27FC236}">
                <a16:creationId xmlns:a16="http://schemas.microsoft.com/office/drawing/2014/main" id="{391AB2D5-D6FC-43BB-9722-E4A98E80CCD9}"/>
              </a:ext>
            </a:extLst>
          </p:cNvPr>
          <p:cNvSpPr txBox="1"/>
          <p:nvPr/>
        </p:nvSpPr>
        <p:spPr>
          <a:xfrm>
            <a:off x="3622082" y="3447545"/>
            <a:ext cx="421910" cy="584775"/>
          </a:xfrm>
          <a:prstGeom prst="rect">
            <a:avLst/>
          </a:prstGeom>
          <a:solidFill>
            <a:schemeClr val="bg1"/>
          </a:solidFill>
        </p:spPr>
        <p:txBody>
          <a:bodyPr wrap="none" rtlCol="0">
            <a:spAutoFit/>
          </a:bodyPr>
          <a:lstStyle/>
          <a:p>
            <a:r>
              <a:rPr lang="en-US" sz="3200" dirty="0"/>
              <a:t>A</a:t>
            </a:r>
          </a:p>
        </p:txBody>
      </p:sp>
    </p:spTree>
    <p:extLst>
      <p:ext uri="{BB962C8B-B14F-4D97-AF65-F5344CB8AC3E}">
        <p14:creationId xmlns:p14="http://schemas.microsoft.com/office/powerpoint/2010/main" val="3315962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rPr>
              <a:t>Value Field Formation</a:t>
            </a:r>
          </a:p>
        </p:txBody>
      </p:sp>
      <p:sp>
        <p:nvSpPr>
          <p:cNvPr id="3" name="Content Placeholder 2"/>
          <p:cNvSpPr>
            <a:spLocks noGrp="1"/>
          </p:cNvSpPr>
          <p:nvPr>
            <p:ph idx="1"/>
          </p:nvPr>
        </p:nvSpPr>
        <p:spPr>
          <a:xfrm>
            <a:off x="533400" y="1371600"/>
            <a:ext cx="8077200" cy="5211762"/>
          </a:xfrm>
        </p:spPr>
        <p:txBody>
          <a:bodyPr>
            <a:normAutofit lnSpcReduction="10000"/>
          </a:bodyPr>
          <a:lstStyle/>
          <a:p>
            <a:r>
              <a:rPr lang="en-US" sz="2400" dirty="0">
                <a:solidFill>
                  <a:schemeClr val="tx1"/>
                </a:solidFill>
              </a:rPr>
              <a:t>Application of </a:t>
            </a:r>
            <a:r>
              <a:rPr lang="en-US" sz="2400" b="1" dirty="0">
                <a:solidFill>
                  <a:schemeClr val="tx1"/>
                </a:solidFill>
              </a:rPr>
              <a:t>feature extraction </a:t>
            </a:r>
            <a:r>
              <a:rPr lang="en-US" sz="2400" dirty="0">
                <a:solidFill>
                  <a:schemeClr val="tx1"/>
                </a:solidFill>
              </a:rPr>
              <a:t>algorithms allow for image chip value estimation</a:t>
            </a:r>
          </a:p>
          <a:p>
            <a:r>
              <a:rPr lang="en-US" sz="2400" dirty="0">
                <a:solidFill>
                  <a:schemeClr val="tx1"/>
                </a:solidFill>
              </a:rPr>
              <a:t>Filter Algorithm(image chip) and </a:t>
            </a:r>
            <a:r>
              <a:rPr lang="en-US" sz="2400" b="1" dirty="0">
                <a:solidFill>
                  <a:schemeClr val="tx1"/>
                </a:solidFill>
              </a:rPr>
              <a:t>criteria -&gt; image chip value</a:t>
            </a:r>
          </a:p>
          <a:p>
            <a:r>
              <a:rPr lang="en-US" sz="2400" dirty="0">
                <a:solidFill>
                  <a:schemeClr val="tx1"/>
                </a:solidFill>
              </a:rPr>
              <a:t>5 different algorithms for calculation of 5 value fields</a:t>
            </a:r>
          </a:p>
          <a:p>
            <a:endParaRPr lang="en-US" sz="2400" dirty="0">
              <a:solidFill>
                <a:schemeClr val="tx1"/>
              </a:solidFill>
            </a:endParaRPr>
          </a:p>
          <a:p>
            <a:pPr marL="914400" lvl="1" indent="-457200">
              <a:buFont typeface="+mj-lt"/>
              <a:buAutoNum type="arabicPeriod"/>
            </a:pPr>
            <a:r>
              <a:rPr lang="en-US" sz="2200" dirty="0">
                <a:solidFill>
                  <a:schemeClr val="tx1"/>
                </a:solidFill>
              </a:rPr>
              <a:t>Abundance Estimation via Nonnegativity Constrained Least Squares Matched Filter* (complete spec. dictionary)</a:t>
            </a:r>
          </a:p>
          <a:p>
            <a:pPr marL="914400" lvl="1" indent="-457200">
              <a:buFont typeface="+mj-lt"/>
              <a:buAutoNum type="arabicPeriod"/>
            </a:pPr>
            <a:r>
              <a:rPr lang="en-US" sz="2200" dirty="0">
                <a:solidFill>
                  <a:schemeClr val="tx1"/>
                </a:solidFill>
              </a:rPr>
              <a:t>Abundance Estimation via Orthogonal Matching Pursuit*  (overcomplete spec. dictionary)</a:t>
            </a:r>
          </a:p>
          <a:p>
            <a:pPr marL="914400" lvl="1" indent="-457200">
              <a:buFont typeface="+mj-lt"/>
              <a:buAutoNum type="arabicPeriod"/>
            </a:pPr>
            <a:r>
              <a:rPr lang="en-US" sz="2200" dirty="0">
                <a:solidFill>
                  <a:schemeClr val="tx1"/>
                </a:solidFill>
              </a:rPr>
              <a:t>Spatial Spectral Gradient</a:t>
            </a:r>
          </a:p>
          <a:p>
            <a:pPr marL="914400" lvl="1" indent="-457200">
              <a:buFont typeface="+mj-lt"/>
              <a:buAutoNum type="arabicPeriod"/>
            </a:pPr>
            <a:r>
              <a:rPr lang="en-US" sz="2200" dirty="0">
                <a:solidFill>
                  <a:schemeClr val="tx1"/>
                </a:solidFill>
              </a:rPr>
              <a:t>Laplacian Eigenmap Kurtosis</a:t>
            </a:r>
          </a:p>
          <a:p>
            <a:pPr marL="914400" lvl="1" indent="-457200">
              <a:buFont typeface="+mj-lt"/>
              <a:buAutoNum type="arabicPeriod"/>
            </a:pPr>
            <a:r>
              <a:rPr lang="en-US" sz="2200" b="1" dirty="0">
                <a:solidFill>
                  <a:schemeClr val="tx1"/>
                </a:solidFill>
              </a:rPr>
              <a:t>Human Value</a:t>
            </a:r>
          </a:p>
          <a:p>
            <a:pPr marL="0" indent="0">
              <a:buNone/>
            </a:pPr>
            <a:endParaRPr lang="en-US" dirty="0">
              <a:solidFill>
                <a:schemeClr val="tx1"/>
              </a:solidFill>
            </a:endParaRPr>
          </a:p>
          <a:p>
            <a:endParaRPr lang="en-US" dirty="0">
              <a:solidFill>
                <a:schemeClr val="tx1"/>
              </a:solidFill>
            </a:endParaRPr>
          </a:p>
          <a:p>
            <a:pPr marL="0" indent="0">
              <a:buNone/>
            </a:pPr>
            <a:endParaRPr lang="en-US" sz="1800" dirty="0">
              <a:solidFill>
                <a:schemeClr val="tx1"/>
              </a:solidFill>
            </a:endParaRPr>
          </a:p>
          <a:p>
            <a:endParaRPr lang="en-US" dirty="0">
              <a:solidFill>
                <a:schemeClr val="tx1"/>
              </a:solidFill>
            </a:endParaRPr>
          </a:p>
          <a:p>
            <a:pPr marL="0" indent="0">
              <a:buNone/>
            </a:pPr>
            <a:endParaRPr lang="en-US" dirty="0">
              <a:solidFill>
                <a:schemeClr val="tx1"/>
              </a:solidFill>
            </a:endParaRPr>
          </a:p>
        </p:txBody>
      </p:sp>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11</a:t>
            </a:fld>
            <a:endParaRPr lang="en-US" dirty="0"/>
          </a:p>
        </p:txBody>
      </p:sp>
    </p:spTree>
    <p:extLst>
      <p:ext uri="{BB962C8B-B14F-4D97-AF65-F5344CB8AC3E}">
        <p14:creationId xmlns:p14="http://schemas.microsoft.com/office/powerpoint/2010/main" val="1925024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rPr>
              <a:t>Value Field Formation – Cont.</a:t>
            </a:r>
          </a:p>
        </p:txBody>
      </p:sp>
      <p:sp>
        <p:nvSpPr>
          <p:cNvPr id="3" name="Content Placeholder 2"/>
          <p:cNvSpPr>
            <a:spLocks noGrp="1"/>
          </p:cNvSpPr>
          <p:nvPr>
            <p:ph idx="1"/>
          </p:nvPr>
        </p:nvSpPr>
        <p:spPr>
          <a:xfrm>
            <a:off x="457200" y="1253495"/>
            <a:ext cx="8201647" cy="5038725"/>
          </a:xfrm>
        </p:spPr>
        <p:txBody>
          <a:bodyPr>
            <a:normAutofit lnSpcReduction="10000"/>
          </a:bodyPr>
          <a:lstStyle/>
          <a:p>
            <a:r>
              <a:rPr lang="en-US" sz="2600" dirty="0">
                <a:solidFill>
                  <a:schemeClr val="tx1"/>
                </a:solidFill>
              </a:rPr>
              <a:t>Abundance Estimation via Nonnegativity Constrained Least Squares Matched Filter</a:t>
            </a:r>
          </a:p>
          <a:p>
            <a:pPr lvl="1"/>
            <a:r>
              <a:rPr lang="en-US" sz="2000" dirty="0">
                <a:solidFill>
                  <a:schemeClr val="tx1"/>
                </a:solidFill>
              </a:rPr>
              <a:t>Image chip abundance estimates derived using BSAS based reduced</a:t>
            </a:r>
            <a:r>
              <a:rPr lang="en-US" sz="2000" b="1" dirty="0">
                <a:solidFill>
                  <a:schemeClr val="tx1"/>
                </a:solidFill>
              </a:rPr>
              <a:t> complete spectral target dictionary </a:t>
            </a:r>
            <a:endParaRPr lang="en-US" sz="2000" dirty="0">
              <a:solidFill>
                <a:schemeClr val="tx1"/>
              </a:solidFill>
            </a:endParaRPr>
          </a:p>
          <a:p>
            <a:pPr lvl="1"/>
            <a:r>
              <a:rPr lang="en-US" sz="2000" b="1" dirty="0">
                <a:solidFill>
                  <a:schemeClr val="tx1"/>
                </a:solidFill>
              </a:rPr>
              <a:t>Characteristic spectral signatures </a:t>
            </a:r>
            <a:r>
              <a:rPr lang="en-US" sz="2000" dirty="0">
                <a:solidFill>
                  <a:schemeClr val="tx1"/>
                </a:solidFill>
              </a:rPr>
              <a:t>for each image chip derived from max abundance estimates</a:t>
            </a:r>
          </a:p>
          <a:p>
            <a:pPr lvl="1"/>
            <a:r>
              <a:rPr lang="en-US" sz="2000" b="1" dirty="0">
                <a:solidFill>
                  <a:schemeClr val="tx1"/>
                </a:solidFill>
              </a:rPr>
              <a:t>Value Criterion</a:t>
            </a:r>
            <a:r>
              <a:rPr lang="en-US" sz="2000" dirty="0">
                <a:solidFill>
                  <a:schemeClr val="tx1"/>
                </a:solidFill>
              </a:rPr>
              <a:t>: Mahalanobis distance using characteristic spectral signatures and </a:t>
            </a:r>
            <a:r>
              <a:rPr lang="en-US" sz="2000" b="1" dirty="0">
                <a:solidFill>
                  <a:schemeClr val="tx1"/>
                </a:solidFill>
              </a:rPr>
              <a:t>median HSI</a:t>
            </a:r>
            <a:r>
              <a:rPr lang="en-US" sz="2000" dirty="0">
                <a:solidFill>
                  <a:schemeClr val="tx1"/>
                </a:solidFill>
              </a:rPr>
              <a:t> spectral signature of </a:t>
            </a:r>
            <a:r>
              <a:rPr lang="en-US" sz="2000" b="1" dirty="0">
                <a:solidFill>
                  <a:schemeClr val="tx1"/>
                </a:solidFill>
              </a:rPr>
              <a:t>entire </a:t>
            </a:r>
            <a:r>
              <a:rPr lang="en-US" sz="2000" dirty="0">
                <a:solidFill>
                  <a:schemeClr val="tx1"/>
                </a:solidFill>
              </a:rPr>
              <a:t> data set</a:t>
            </a:r>
          </a:p>
          <a:p>
            <a:pPr marL="457200" lvl="1" indent="0">
              <a:buNone/>
            </a:pPr>
            <a:endParaRPr lang="en-US" sz="2000" dirty="0">
              <a:solidFill>
                <a:schemeClr val="tx1"/>
              </a:solidFill>
            </a:endParaRPr>
          </a:p>
          <a:p>
            <a:pPr lvl="1"/>
            <a:r>
              <a:rPr lang="en-US" sz="1800" b="1" dirty="0">
                <a:solidFill>
                  <a:schemeClr val="tx1"/>
                </a:solidFill>
              </a:rPr>
              <a:t>Value ~ MD(median HSI sig, char. spec. sig.)</a:t>
            </a:r>
          </a:p>
          <a:p>
            <a:pPr marL="457200" lvl="1" indent="0">
              <a:buNone/>
            </a:pPr>
            <a:r>
              <a:rPr lang="en-US" sz="1800" b="1" dirty="0">
                <a:solidFill>
                  <a:schemeClr val="tx1"/>
                </a:solidFill>
              </a:rPr>
              <a:t>                                                                   </a:t>
            </a:r>
          </a:p>
          <a:p>
            <a:pPr lvl="1"/>
            <a:r>
              <a:rPr lang="en-US" sz="1800" b="1" dirty="0">
                <a:solidFill>
                  <a:schemeClr val="tx1"/>
                </a:solidFill>
              </a:rPr>
              <a:t>High MD -&gt; physical structures unlike dirt</a:t>
            </a:r>
          </a:p>
          <a:p>
            <a:pPr marL="457200" lvl="1" indent="0">
              <a:buNone/>
            </a:pPr>
            <a:r>
              <a:rPr lang="en-US" sz="1800" b="1" dirty="0">
                <a:solidFill>
                  <a:schemeClr val="tx1"/>
                </a:solidFill>
              </a:rPr>
              <a:t>                    -&gt; bldg. &amp; paved road area </a:t>
            </a:r>
          </a:p>
          <a:p>
            <a:pPr marL="457200" lvl="1" indent="0">
              <a:buNone/>
            </a:pPr>
            <a:r>
              <a:rPr lang="en-US" sz="1800" b="1" dirty="0">
                <a:solidFill>
                  <a:schemeClr val="tx1"/>
                </a:solidFill>
              </a:rPr>
              <a:t>                    -&gt; high value</a:t>
            </a:r>
            <a:endParaRPr lang="en-US" sz="1800" dirty="0">
              <a:solidFill>
                <a:schemeClr val="tx1"/>
              </a:solidFill>
            </a:endParaRPr>
          </a:p>
          <a:p>
            <a:endParaRPr lang="en-US" sz="1800" dirty="0">
              <a:solidFill>
                <a:schemeClr val="tx1"/>
              </a:solidFill>
            </a:endParaRPr>
          </a:p>
          <a:p>
            <a:endParaRPr lang="en-US" dirty="0">
              <a:solidFill>
                <a:schemeClr val="tx1"/>
              </a:solidFill>
            </a:endParaRPr>
          </a:p>
          <a:p>
            <a:pPr marL="0" indent="0">
              <a:buNone/>
            </a:pPr>
            <a:endParaRPr lang="en-US" sz="1800" dirty="0">
              <a:solidFill>
                <a:schemeClr val="tx1"/>
              </a:solidFill>
            </a:endParaRPr>
          </a:p>
          <a:p>
            <a:endParaRPr lang="en-US" dirty="0">
              <a:solidFill>
                <a:schemeClr val="tx1"/>
              </a:solidFill>
            </a:endParaRPr>
          </a:p>
          <a:p>
            <a:pPr marL="0" indent="0">
              <a:buNone/>
            </a:pPr>
            <a:endParaRPr lang="en-US" dirty="0">
              <a:solidFill>
                <a:schemeClr val="tx1"/>
              </a:solidFill>
            </a:endParaRPr>
          </a:p>
        </p:txBody>
      </p:sp>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12</a:t>
            </a:fld>
            <a:endParaRPr lang="en-US" dirty="0"/>
          </a:p>
        </p:txBody>
      </p:sp>
      <p:pic>
        <p:nvPicPr>
          <p:cNvPr id="7" name="Picture 6">
            <a:extLst>
              <a:ext uri="{FF2B5EF4-FFF2-40B4-BE49-F238E27FC236}">
                <a16:creationId xmlns:a16="http://schemas.microsoft.com/office/drawing/2014/main" id="{B601DC16-1233-4AFD-9DF6-C956B55051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2867" y="4525661"/>
            <a:ext cx="2448475" cy="1741243"/>
          </a:xfrm>
          <a:prstGeom prst="rect">
            <a:avLst/>
          </a:prstGeom>
        </p:spPr>
      </p:pic>
      <p:cxnSp>
        <p:nvCxnSpPr>
          <p:cNvPr id="9" name="Straight Connector 8">
            <a:extLst>
              <a:ext uri="{FF2B5EF4-FFF2-40B4-BE49-F238E27FC236}">
                <a16:creationId xmlns:a16="http://schemas.microsoft.com/office/drawing/2014/main" id="{B1A19AD3-4BB7-407C-8A3F-EF6602CACD36}"/>
              </a:ext>
            </a:extLst>
          </p:cNvPr>
          <p:cNvCxnSpPr>
            <a:cxnSpLocks/>
          </p:cNvCxnSpPr>
          <p:nvPr/>
        </p:nvCxnSpPr>
        <p:spPr>
          <a:xfrm>
            <a:off x="7723067" y="5471964"/>
            <a:ext cx="0" cy="513954"/>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3F21CFFC-B306-4C8C-A068-D884582670C6}"/>
              </a:ext>
            </a:extLst>
          </p:cNvPr>
          <p:cNvCxnSpPr>
            <a:cxnSpLocks/>
          </p:cNvCxnSpPr>
          <p:nvPr/>
        </p:nvCxnSpPr>
        <p:spPr>
          <a:xfrm>
            <a:off x="7418267" y="4733654"/>
            <a:ext cx="0" cy="1226350"/>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6A5F8154-CA88-4418-BA48-528DAE5FA7EE}"/>
              </a:ext>
            </a:extLst>
          </p:cNvPr>
          <p:cNvCxnSpPr>
            <a:cxnSpLocks/>
          </p:cNvCxnSpPr>
          <p:nvPr/>
        </p:nvCxnSpPr>
        <p:spPr>
          <a:xfrm flipV="1">
            <a:off x="3086648" y="4733654"/>
            <a:ext cx="375838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B3C834D8-0B18-483C-B385-C4977DE4394F}"/>
              </a:ext>
            </a:extLst>
          </p:cNvPr>
          <p:cNvCxnSpPr>
            <a:cxnSpLocks/>
            <a:endCxn id="50" idx="1"/>
          </p:cNvCxnSpPr>
          <p:nvPr/>
        </p:nvCxnSpPr>
        <p:spPr>
          <a:xfrm flipV="1">
            <a:off x="3022378" y="5471964"/>
            <a:ext cx="4119167" cy="1887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B9A4DABE-985C-4048-8A4C-BD91A5F47ADB}"/>
              </a:ext>
            </a:extLst>
          </p:cNvPr>
          <p:cNvSpPr txBox="1"/>
          <p:nvPr/>
        </p:nvSpPr>
        <p:spPr>
          <a:xfrm>
            <a:off x="6845033" y="4525661"/>
            <a:ext cx="126829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MSS = dirt</a:t>
            </a:r>
          </a:p>
        </p:txBody>
      </p:sp>
      <p:sp>
        <p:nvSpPr>
          <p:cNvPr id="50" name="TextBox 49">
            <a:extLst>
              <a:ext uri="{FF2B5EF4-FFF2-40B4-BE49-F238E27FC236}">
                <a16:creationId xmlns:a16="http://schemas.microsoft.com/office/drawing/2014/main" id="{48C0F886-9FDF-40C5-AE52-5AF5F7502F32}"/>
              </a:ext>
            </a:extLst>
          </p:cNvPr>
          <p:cNvSpPr txBox="1"/>
          <p:nvPr/>
        </p:nvSpPr>
        <p:spPr>
          <a:xfrm>
            <a:off x="7141545" y="5287298"/>
            <a:ext cx="142218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CSS = bldg.</a:t>
            </a:r>
          </a:p>
        </p:txBody>
      </p:sp>
    </p:spTree>
    <p:extLst>
      <p:ext uri="{BB962C8B-B14F-4D97-AF65-F5344CB8AC3E}">
        <p14:creationId xmlns:p14="http://schemas.microsoft.com/office/powerpoint/2010/main" val="3548374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rPr>
              <a:t>Value Field Formation – Cont.</a:t>
            </a:r>
          </a:p>
        </p:txBody>
      </p:sp>
      <p:sp>
        <p:nvSpPr>
          <p:cNvPr id="3" name="Content Placeholder 2"/>
          <p:cNvSpPr>
            <a:spLocks noGrp="1"/>
          </p:cNvSpPr>
          <p:nvPr>
            <p:ph idx="1"/>
          </p:nvPr>
        </p:nvSpPr>
        <p:spPr>
          <a:xfrm>
            <a:off x="457200" y="1371600"/>
            <a:ext cx="8077200" cy="5257800"/>
          </a:xfrm>
        </p:spPr>
        <p:txBody>
          <a:bodyPr>
            <a:normAutofit/>
          </a:bodyPr>
          <a:lstStyle/>
          <a:p>
            <a:r>
              <a:rPr lang="en-US" dirty="0">
                <a:solidFill>
                  <a:schemeClr val="tx1"/>
                </a:solidFill>
              </a:rPr>
              <a:t>Abundance estimation via Orthogonal Matching Pursuit</a:t>
            </a:r>
          </a:p>
          <a:p>
            <a:pPr lvl="1"/>
            <a:r>
              <a:rPr lang="en-US" sz="2200" dirty="0">
                <a:solidFill>
                  <a:schemeClr val="tx1"/>
                </a:solidFill>
              </a:rPr>
              <a:t>Image chip abundance estimates derived using an </a:t>
            </a:r>
            <a:r>
              <a:rPr lang="en-US" sz="2200" b="1" dirty="0">
                <a:solidFill>
                  <a:schemeClr val="tx1"/>
                </a:solidFill>
              </a:rPr>
              <a:t>overcomplete spectral target dictionary</a:t>
            </a:r>
            <a:r>
              <a:rPr lang="en-US" sz="2200" dirty="0">
                <a:solidFill>
                  <a:schemeClr val="tx1"/>
                </a:solidFill>
              </a:rPr>
              <a:t> and sparsity</a:t>
            </a:r>
          </a:p>
          <a:p>
            <a:pPr lvl="1"/>
            <a:r>
              <a:rPr lang="en-US" sz="2200" b="1" dirty="0">
                <a:solidFill>
                  <a:schemeClr val="tx1"/>
                </a:solidFill>
              </a:rPr>
              <a:t>Characteristic spectral signatures </a:t>
            </a:r>
            <a:r>
              <a:rPr lang="en-US" sz="2200" dirty="0">
                <a:solidFill>
                  <a:schemeClr val="tx1"/>
                </a:solidFill>
              </a:rPr>
              <a:t>for each image chip derived from max abundance estimates</a:t>
            </a:r>
          </a:p>
          <a:p>
            <a:pPr lvl="1"/>
            <a:r>
              <a:rPr lang="en-US" sz="2200" b="1" dirty="0">
                <a:solidFill>
                  <a:schemeClr val="tx1"/>
                </a:solidFill>
              </a:rPr>
              <a:t>Value Criterion</a:t>
            </a:r>
            <a:r>
              <a:rPr lang="en-US" sz="2200" dirty="0">
                <a:solidFill>
                  <a:schemeClr val="tx1"/>
                </a:solidFill>
              </a:rPr>
              <a:t>: </a:t>
            </a:r>
            <a:r>
              <a:rPr lang="en-US" sz="2200" b="1" dirty="0">
                <a:solidFill>
                  <a:schemeClr val="tx1"/>
                </a:solidFill>
              </a:rPr>
              <a:t>Euclidean distance</a:t>
            </a:r>
            <a:r>
              <a:rPr lang="en-US" sz="2200" dirty="0">
                <a:solidFill>
                  <a:schemeClr val="tx1"/>
                </a:solidFill>
              </a:rPr>
              <a:t> using characteristic spectral signatures and the </a:t>
            </a:r>
            <a:r>
              <a:rPr lang="en-US" sz="2200" b="1" dirty="0">
                <a:solidFill>
                  <a:schemeClr val="tx1"/>
                </a:solidFill>
              </a:rPr>
              <a:t>mode HSI </a:t>
            </a:r>
            <a:r>
              <a:rPr lang="en-US" sz="2200" dirty="0">
                <a:solidFill>
                  <a:schemeClr val="tx1"/>
                </a:solidFill>
              </a:rPr>
              <a:t>spectral signature of </a:t>
            </a:r>
            <a:r>
              <a:rPr lang="en-US" sz="2200" b="1" dirty="0">
                <a:solidFill>
                  <a:schemeClr val="tx1"/>
                </a:solidFill>
              </a:rPr>
              <a:t>entire</a:t>
            </a:r>
            <a:r>
              <a:rPr lang="en-US" sz="2200" dirty="0">
                <a:solidFill>
                  <a:schemeClr val="tx1"/>
                </a:solidFill>
              </a:rPr>
              <a:t> data set</a:t>
            </a:r>
          </a:p>
          <a:p>
            <a:pPr marL="457200" lvl="1" indent="0">
              <a:buNone/>
            </a:pPr>
            <a:endParaRPr lang="en-US" sz="2000" dirty="0">
              <a:solidFill>
                <a:schemeClr val="tx1"/>
              </a:solidFill>
            </a:endParaRPr>
          </a:p>
          <a:p>
            <a:pPr lvl="1"/>
            <a:r>
              <a:rPr lang="en-US" sz="1800" b="1" dirty="0">
                <a:solidFill>
                  <a:schemeClr val="tx1"/>
                </a:solidFill>
              </a:rPr>
              <a:t>Value ~ ED(mode HSI sig, char. spec. sig)</a:t>
            </a:r>
          </a:p>
          <a:p>
            <a:pPr lvl="1"/>
            <a:r>
              <a:rPr lang="en-US" sz="1800" b="1" dirty="0">
                <a:solidFill>
                  <a:schemeClr val="tx1"/>
                </a:solidFill>
              </a:rPr>
              <a:t>High ED -&gt; physical structures unlike dirt</a:t>
            </a:r>
          </a:p>
          <a:p>
            <a:pPr marL="457200" lvl="1" indent="0">
              <a:buNone/>
            </a:pPr>
            <a:r>
              <a:rPr lang="en-US" sz="1800" b="1" dirty="0">
                <a:solidFill>
                  <a:schemeClr val="tx1"/>
                </a:solidFill>
              </a:rPr>
              <a:t>                   -&gt; bldg. &amp; paved road area </a:t>
            </a:r>
          </a:p>
          <a:p>
            <a:pPr marL="457200" lvl="1" indent="0">
              <a:buNone/>
            </a:pPr>
            <a:r>
              <a:rPr lang="en-US" sz="1800" b="1" dirty="0">
                <a:solidFill>
                  <a:schemeClr val="tx1"/>
                </a:solidFill>
              </a:rPr>
              <a:t>                   -&gt; high value</a:t>
            </a:r>
            <a:endParaRPr lang="en-US" sz="1800" dirty="0">
              <a:solidFill>
                <a:schemeClr val="tx1"/>
              </a:solidFill>
            </a:endParaRPr>
          </a:p>
          <a:p>
            <a:endParaRPr lang="en-US" dirty="0">
              <a:solidFill>
                <a:schemeClr val="tx1"/>
              </a:solidFill>
            </a:endParaRPr>
          </a:p>
          <a:p>
            <a:endParaRPr lang="en-US" dirty="0">
              <a:solidFill>
                <a:schemeClr val="tx1"/>
              </a:solidFill>
            </a:endParaRPr>
          </a:p>
          <a:p>
            <a:pPr marL="0" indent="0">
              <a:buNone/>
            </a:pPr>
            <a:endParaRPr lang="en-US" sz="1800" dirty="0">
              <a:solidFill>
                <a:schemeClr val="tx1"/>
              </a:solidFill>
            </a:endParaRPr>
          </a:p>
          <a:p>
            <a:endParaRPr lang="en-US" dirty="0">
              <a:solidFill>
                <a:schemeClr val="tx1"/>
              </a:solidFill>
            </a:endParaRPr>
          </a:p>
          <a:p>
            <a:pPr marL="0" indent="0">
              <a:buNone/>
            </a:pPr>
            <a:endParaRPr lang="en-US" dirty="0">
              <a:solidFill>
                <a:schemeClr val="tx1"/>
              </a:solidFill>
            </a:endParaRPr>
          </a:p>
        </p:txBody>
      </p:sp>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13</a:t>
            </a:fld>
            <a:endParaRPr lang="en-US" dirty="0"/>
          </a:p>
        </p:txBody>
      </p:sp>
      <p:pic>
        <p:nvPicPr>
          <p:cNvPr id="6" name="Picture 5">
            <a:extLst>
              <a:ext uri="{FF2B5EF4-FFF2-40B4-BE49-F238E27FC236}">
                <a16:creationId xmlns:a16="http://schemas.microsoft.com/office/drawing/2014/main" id="{717A794F-3178-4217-9AE3-071E8D31A4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1977" y="4812086"/>
            <a:ext cx="2407602" cy="1533524"/>
          </a:xfrm>
          <a:prstGeom prst="rect">
            <a:avLst/>
          </a:prstGeom>
        </p:spPr>
      </p:pic>
      <p:cxnSp>
        <p:nvCxnSpPr>
          <p:cNvPr id="7" name="Straight Arrow Connector 6">
            <a:extLst>
              <a:ext uri="{FF2B5EF4-FFF2-40B4-BE49-F238E27FC236}">
                <a16:creationId xmlns:a16="http://schemas.microsoft.com/office/drawing/2014/main" id="{B7AD302F-88B9-4692-BE2F-10557E53691A}"/>
              </a:ext>
            </a:extLst>
          </p:cNvPr>
          <p:cNvCxnSpPr>
            <a:cxnSpLocks/>
          </p:cNvCxnSpPr>
          <p:nvPr/>
        </p:nvCxnSpPr>
        <p:spPr>
          <a:xfrm flipV="1">
            <a:off x="2971800" y="5187241"/>
            <a:ext cx="4093978" cy="818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0D4FB38B-477D-4D3E-9912-2B605F6D0D10}"/>
              </a:ext>
            </a:extLst>
          </p:cNvPr>
          <p:cNvCxnSpPr>
            <a:cxnSpLocks/>
          </p:cNvCxnSpPr>
          <p:nvPr/>
        </p:nvCxnSpPr>
        <p:spPr>
          <a:xfrm flipV="1">
            <a:off x="2971800" y="5769853"/>
            <a:ext cx="4370505" cy="1737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D918915-94A2-4E3A-9BA0-6BE19425BACF}"/>
              </a:ext>
            </a:extLst>
          </p:cNvPr>
          <p:cNvCxnSpPr>
            <a:cxnSpLocks/>
          </p:cNvCxnSpPr>
          <p:nvPr/>
        </p:nvCxnSpPr>
        <p:spPr>
          <a:xfrm>
            <a:off x="7120583" y="5062103"/>
            <a:ext cx="0" cy="1121582"/>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9DAEDD69-C03C-4DA4-989D-AEA3FFEC9C0A}"/>
              </a:ext>
            </a:extLst>
          </p:cNvPr>
          <p:cNvCxnSpPr>
            <a:cxnSpLocks/>
          </p:cNvCxnSpPr>
          <p:nvPr/>
        </p:nvCxnSpPr>
        <p:spPr>
          <a:xfrm>
            <a:off x="7418505" y="5578848"/>
            <a:ext cx="0" cy="485258"/>
          </a:xfrm>
          <a:prstGeom prst="line">
            <a:avLst/>
          </a:prstGeom>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7BB978DD-4A34-4341-905B-6AD5B345D8C5}"/>
              </a:ext>
            </a:extLst>
          </p:cNvPr>
          <p:cNvSpPr txBox="1"/>
          <p:nvPr/>
        </p:nvSpPr>
        <p:spPr>
          <a:xfrm>
            <a:off x="6964217" y="4722239"/>
            <a:ext cx="126829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MSS = dirt</a:t>
            </a:r>
          </a:p>
        </p:txBody>
      </p:sp>
      <p:sp>
        <p:nvSpPr>
          <p:cNvPr id="22" name="TextBox 21">
            <a:extLst>
              <a:ext uri="{FF2B5EF4-FFF2-40B4-BE49-F238E27FC236}">
                <a16:creationId xmlns:a16="http://schemas.microsoft.com/office/drawing/2014/main" id="{B3E4A4E1-F13D-4193-9664-7268124A604F}"/>
              </a:ext>
            </a:extLst>
          </p:cNvPr>
          <p:cNvSpPr txBox="1"/>
          <p:nvPr/>
        </p:nvSpPr>
        <p:spPr>
          <a:xfrm>
            <a:off x="7342305" y="5292078"/>
            <a:ext cx="182879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CSS = bldg.</a:t>
            </a:r>
          </a:p>
        </p:txBody>
      </p:sp>
    </p:spTree>
    <p:extLst>
      <p:ext uri="{BB962C8B-B14F-4D97-AF65-F5344CB8AC3E}">
        <p14:creationId xmlns:p14="http://schemas.microsoft.com/office/powerpoint/2010/main" val="180438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rPr>
              <a:t>Value Field Formation – Cont</a:t>
            </a:r>
            <a:r>
              <a:rPr lang="en-US" sz="2800" dirty="0">
                <a:latin typeface="Arial" panose="020B0604020202020204" pitchFamily="34" charset="0"/>
              </a:rPr>
              <a:t>.</a:t>
            </a:r>
          </a:p>
        </p:txBody>
      </p:sp>
      <p:sp>
        <p:nvSpPr>
          <p:cNvPr id="3" name="Content Placeholder 2"/>
          <p:cNvSpPr>
            <a:spLocks noGrp="1"/>
          </p:cNvSpPr>
          <p:nvPr>
            <p:ph idx="1"/>
          </p:nvPr>
        </p:nvSpPr>
        <p:spPr>
          <a:xfrm>
            <a:off x="609600" y="1371600"/>
            <a:ext cx="7924800" cy="5256212"/>
          </a:xfrm>
        </p:spPr>
        <p:txBody>
          <a:bodyPr>
            <a:normAutofit fontScale="77500" lnSpcReduction="20000"/>
          </a:bodyPr>
          <a:lstStyle/>
          <a:p>
            <a:r>
              <a:rPr lang="en-US" dirty="0">
                <a:solidFill>
                  <a:schemeClr val="tx1"/>
                </a:solidFill>
              </a:rPr>
              <a:t>Spatial Spectral Gradient</a:t>
            </a:r>
          </a:p>
          <a:p>
            <a:pPr lvl="1"/>
            <a:r>
              <a:rPr lang="en-US" sz="2800" dirty="0">
                <a:solidFill>
                  <a:schemeClr val="tx1"/>
                </a:solidFill>
              </a:rPr>
              <a:t>Spatial spectral gradient (SSG) of first PCA component of HSI spectral radiance used</a:t>
            </a:r>
          </a:p>
          <a:p>
            <a:pPr lvl="1"/>
            <a:r>
              <a:rPr lang="en-US" sz="2800" b="1" dirty="0">
                <a:solidFill>
                  <a:schemeClr val="tx1"/>
                </a:solidFill>
              </a:rPr>
              <a:t>Value ~ 1/SSG</a:t>
            </a:r>
          </a:p>
          <a:p>
            <a:pPr lvl="1"/>
            <a:r>
              <a:rPr lang="en-US" sz="2800" b="1" dirty="0">
                <a:solidFill>
                  <a:schemeClr val="tx1"/>
                </a:solidFill>
              </a:rPr>
              <a:t>Low SSG -&gt; paved road like area -&gt; high value</a:t>
            </a:r>
          </a:p>
          <a:p>
            <a:pPr marL="457200" lvl="1" indent="0">
              <a:buNone/>
            </a:pPr>
            <a:endParaRPr lang="en-US" sz="2800" b="1" dirty="0">
              <a:solidFill>
                <a:schemeClr val="tx1"/>
              </a:solidFill>
            </a:endParaRPr>
          </a:p>
          <a:p>
            <a:r>
              <a:rPr lang="en-US" dirty="0">
                <a:solidFill>
                  <a:schemeClr val="tx1"/>
                </a:solidFill>
              </a:rPr>
              <a:t>Laplacian Eigenmap Kurtosis</a:t>
            </a:r>
          </a:p>
          <a:p>
            <a:pPr lvl="1"/>
            <a:r>
              <a:rPr lang="en-US" sz="2800" dirty="0">
                <a:solidFill>
                  <a:schemeClr val="tx1"/>
                </a:solidFill>
              </a:rPr>
              <a:t>First Laplacian </a:t>
            </a:r>
            <a:r>
              <a:rPr lang="en-US" sz="2800" dirty="0" err="1">
                <a:solidFill>
                  <a:schemeClr val="tx1"/>
                </a:solidFill>
              </a:rPr>
              <a:t>eigenface</a:t>
            </a:r>
            <a:r>
              <a:rPr lang="en-US" sz="2800" dirty="0">
                <a:solidFill>
                  <a:schemeClr val="tx1"/>
                </a:solidFill>
              </a:rPr>
              <a:t> (LE) for each image chip is calculated</a:t>
            </a:r>
          </a:p>
          <a:p>
            <a:pPr lvl="1"/>
            <a:r>
              <a:rPr lang="en-US" sz="2800" dirty="0">
                <a:solidFill>
                  <a:schemeClr val="tx1"/>
                </a:solidFill>
              </a:rPr>
              <a:t>First LE is high kurtosis image and allows for exhumation of small anomalies</a:t>
            </a:r>
          </a:p>
          <a:p>
            <a:pPr lvl="1"/>
            <a:r>
              <a:rPr lang="en-US" sz="2800" b="1" dirty="0">
                <a:solidFill>
                  <a:schemeClr val="tx1"/>
                </a:solidFill>
              </a:rPr>
              <a:t>Value ~ 1/kurtosis(first LE)</a:t>
            </a:r>
          </a:p>
          <a:p>
            <a:pPr lvl="1"/>
            <a:r>
              <a:rPr lang="en-US" sz="2800" b="1" dirty="0">
                <a:solidFill>
                  <a:schemeClr val="tx1"/>
                </a:solidFill>
              </a:rPr>
              <a:t>Low kurtosis -&gt; paved road like area -&gt; high value</a:t>
            </a:r>
          </a:p>
          <a:p>
            <a:pPr lvl="1"/>
            <a:endParaRPr lang="en-US" sz="2200" b="1" dirty="0">
              <a:solidFill>
                <a:schemeClr val="tx1"/>
              </a:solidFill>
            </a:endParaRPr>
          </a:p>
          <a:p>
            <a:pPr marL="457200" lvl="1" indent="0">
              <a:buNone/>
            </a:pPr>
            <a:r>
              <a:rPr lang="en-US" sz="2200" b="1" dirty="0">
                <a:solidFill>
                  <a:schemeClr val="tx1"/>
                </a:solidFill>
              </a:rPr>
              <a:t>                       </a:t>
            </a:r>
            <a:endParaRPr lang="en-US" dirty="0">
              <a:solidFill>
                <a:schemeClr val="tx1"/>
              </a:solidFill>
            </a:endParaRPr>
          </a:p>
          <a:p>
            <a:endParaRPr lang="en-US" dirty="0">
              <a:solidFill>
                <a:schemeClr val="tx1"/>
              </a:solidFill>
            </a:endParaRPr>
          </a:p>
          <a:p>
            <a:endParaRPr lang="en-US" dirty="0">
              <a:solidFill>
                <a:schemeClr val="tx1"/>
              </a:solidFill>
            </a:endParaRPr>
          </a:p>
          <a:p>
            <a:pPr marL="0" indent="0">
              <a:buNone/>
            </a:pPr>
            <a:endParaRPr lang="en-US" sz="1800" dirty="0">
              <a:solidFill>
                <a:schemeClr val="tx1"/>
              </a:solidFill>
            </a:endParaRPr>
          </a:p>
          <a:p>
            <a:endParaRPr lang="en-US" dirty="0">
              <a:solidFill>
                <a:schemeClr val="tx1"/>
              </a:solidFill>
            </a:endParaRPr>
          </a:p>
          <a:p>
            <a:pPr marL="0" indent="0">
              <a:buNone/>
            </a:pPr>
            <a:endParaRPr lang="en-US" dirty="0">
              <a:solidFill>
                <a:schemeClr val="tx1"/>
              </a:solidFill>
            </a:endParaRPr>
          </a:p>
        </p:txBody>
      </p:sp>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14</a:t>
            </a:fld>
            <a:endParaRPr lang="en-US" dirty="0"/>
          </a:p>
        </p:txBody>
      </p:sp>
    </p:spTree>
    <p:extLst>
      <p:ext uri="{BB962C8B-B14F-4D97-AF65-F5344CB8AC3E}">
        <p14:creationId xmlns:p14="http://schemas.microsoft.com/office/powerpoint/2010/main" val="1421509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762000"/>
          </a:xfrm>
        </p:spPr>
        <p:txBody>
          <a:bodyPr>
            <a:normAutofit/>
          </a:bodyPr>
          <a:lstStyle/>
          <a:p>
            <a:pPr algn="ctr"/>
            <a:r>
              <a:rPr lang="en-US" dirty="0">
                <a:latin typeface="Arial" panose="020B0604020202020204" pitchFamily="34" charset="0"/>
              </a:rPr>
              <a:t>Example Value Field – Spatial Spectral Gradient</a:t>
            </a:r>
          </a:p>
        </p:txBody>
      </p:sp>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15</a:t>
            </a:fld>
            <a:endParaRPr lang="en-US" dirty="0"/>
          </a:p>
        </p:txBody>
      </p:sp>
      <p:pic>
        <p:nvPicPr>
          <p:cNvPr id="10" name="Picture 9">
            <a:extLst>
              <a:ext uri="{FF2B5EF4-FFF2-40B4-BE49-F238E27FC236}">
                <a16:creationId xmlns:a16="http://schemas.microsoft.com/office/drawing/2014/main" id="{4D4401F4-D44C-4FC2-9CAF-4D167F19A2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203266"/>
            <a:ext cx="5432674" cy="5223237"/>
          </a:xfrm>
          <a:prstGeom prst="rect">
            <a:avLst/>
          </a:prstGeom>
        </p:spPr>
      </p:pic>
      <p:cxnSp>
        <p:nvCxnSpPr>
          <p:cNvPr id="12" name="Straight Arrow Connector 11">
            <a:extLst>
              <a:ext uri="{FF2B5EF4-FFF2-40B4-BE49-F238E27FC236}">
                <a16:creationId xmlns:a16="http://schemas.microsoft.com/office/drawing/2014/main" id="{CC24DC07-40C7-4B86-8E95-384FE7965E35}"/>
              </a:ext>
            </a:extLst>
          </p:cNvPr>
          <p:cNvCxnSpPr>
            <a:cxnSpLocks/>
          </p:cNvCxnSpPr>
          <p:nvPr/>
        </p:nvCxnSpPr>
        <p:spPr>
          <a:xfrm>
            <a:off x="2093737" y="2218110"/>
            <a:ext cx="1716263" cy="19728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7BC0D1CE-2D0C-4B1B-A669-5AA2C200913F}"/>
              </a:ext>
            </a:extLst>
          </p:cNvPr>
          <p:cNvCxnSpPr>
            <a:cxnSpLocks/>
          </p:cNvCxnSpPr>
          <p:nvPr/>
        </p:nvCxnSpPr>
        <p:spPr>
          <a:xfrm flipH="1">
            <a:off x="5033159" y="2877984"/>
            <a:ext cx="2255606" cy="2626032"/>
          </a:xfrm>
          <a:prstGeom prst="straightConnector1">
            <a:avLst/>
          </a:prstGeom>
          <a:ln>
            <a:solidFill>
              <a:schemeClr val="bg2"/>
            </a:solidFill>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4A6B5603-A963-4CA0-97EB-3C64023993BC}"/>
              </a:ext>
            </a:extLst>
          </p:cNvPr>
          <p:cNvSpPr txBox="1"/>
          <p:nvPr/>
        </p:nvSpPr>
        <p:spPr>
          <a:xfrm>
            <a:off x="5889874" y="1372838"/>
            <a:ext cx="2438399" cy="1446550"/>
          </a:xfrm>
          <a:prstGeom prst="rect">
            <a:avLst/>
          </a:prstGeom>
          <a:solidFill>
            <a:schemeClr val="bg2"/>
          </a:solidFill>
        </p:spPr>
        <p:txBody>
          <a:bodyPr wrap="square" rtlCol="0">
            <a:spAutoFit/>
          </a:bodyPr>
          <a:lstStyle/>
          <a:p>
            <a:r>
              <a:rPr lang="en-US" sz="2200" dirty="0">
                <a:latin typeface="Arial" panose="020B0604020202020204" pitchFamily="34" charset="0"/>
                <a:cs typeface="Arial" panose="020B0604020202020204" pitchFamily="34" charset="0"/>
              </a:rPr>
              <a:t>High Value ~</a:t>
            </a:r>
          </a:p>
          <a:p>
            <a:r>
              <a:rPr lang="en-US" sz="2200" dirty="0">
                <a:latin typeface="Arial" panose="020B0604020202020204" pitchFamily="34" charset="0"/>
                <a:cs typeface="Arial" panose="020B0604020202020204" pitchFamily="34" charset="0"/>
              </a:rPr>
              <a:t>bldg. &amp; pave road</a:t>
            </a:r>
          </a:p>
          <a:p>
            <a:r>
              <a:rPr lang="en-US" sz="2200" dirty="0">
                <a:latin typeface="Arial" panose="020B0604020202020204" pitchFamily="34" charset="0"/>
                <a:cs typeface="Arial" panose="020B0604020202020204" pitchFamily="34" charset="0"/>
              </a:rPr>
              <a:t>spec sig.   ~</a:t>
            </a:r>
          </a:p>
          <a:p>
            <a:r>
              <a:rPr lang="en-US" sz="2200" dirty="0">
                <a:latin typeface="Arial" panose="020B0604020202020204" pitchFamily="34" charset="0"/>
                <a:cs typeface="Arial" panose="020B0604020202020204" pitchFamily="34" charset="0"/>
              </a:rPr>
              <a:t>Low S. S. G.</a:t>
            </a:r>
          </a:p>
        </p:txBody>
      </p:sp>
      <p:sp>
        <p:nvSpPr>
          <p:cNvPr id="17" name="TextBox 16">
            <a:extLst>
              <a:ext uri="{FF2B5EF4-FFF2-40B4-BE49-F238E27FC236}">
                <a16:creationId xmlns:a16="http://schemas.microsoft.com/office/drawing/2014/main" id="{B3DEEFAC-0456-40BC-A5C0-3964657FA91B}"/>
              </a:ext>
            </a:extLst>
          </p:cNvPr>
          <p:cNvSpPr txBox="1"/>
          <p:nvPr/>
        </p:nvSpPr>
        <p:spPr>
          <a:xfrm>
            <a:off x="1147004" y="1387113"/>
            <a:ext cx="1893467" cy="830997"/>
          </a:xfrm>
          <a:prstGeom prst="rect">
            <a:avLst/>
          </a:prstGeom>
          <a:solidFill>
            <a:schemeClr val="bg2"/>
          </a:solidFill>
        </p:spPr>
        <p:txBody>
          <a:bodyPr wrap="none" rtlCol="0">
            <a:spAutoFit/>
          </a:bodyPr>
          <a:lstStyle/>
          <a:p>
            <a:r>
              <a:rPr lang="en-US" sz="2400" dirty="0">
                <a:latin typeface="Arial" panose="020B0604020202020204" pitchFamily="34" charset="0"/>
                <a:cs typeface="Arial" panose="020B0604020202020204" pitchFamily="34" charset="0"/>
              </a:rPr>
              <a:t>Low Value ~</a:t>
            </a:r>
          </a:p>
          <a:p>
            <a:r>
              <a:rPr lang="en-US" sz="2400" dirty="0">
                <a:latin typeface="Arial" panose="020B0604020202020204" pitchFamily="34" charset="0"/>
                <a:cs typeface="Arial" panose="020B0604020202020204" pitchFamily="34" charset="0"/>
              </a:rPr>
              <a:t>High S.S.G. </a:t>
            </a:r>
          </a:p>
        </p:txBody>
      </p:sp>
    </p:spTree>
    <p:extLst>
      <p:ext uri="{BB962C8B-B14F-4D97-AF65-F5344CB8AC3E}">
        <p14:creationId xmlns:p14="http://schemas.microsoft.com/office/powerpoint/2010/main" val="775456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rPr>
              <a:t>Example Value Field – Matched Filter </a:t>
            </a:r>
          </a:p>
        </p:txBody>
      </p:sp>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16</a:t>
            </a:fld>
            <a:endParaRPr lang="en-US" dirty="0"/>
          </a:p>
        </p:txBody>
      </p:sp>
      <p:cxnSp>
        <p:nvCxnSpPr>
          <p:cNvPr id="19" name="Straight Arrow Connector 18">
            <a:extLst>
              <a:ext uri="{FF2B5EF4-FFF2-40B4-BE49-F238E27FC236}">
                <a16:creationId xmlns:a16="http://schemas.microsoft.com/office/drawing/2014/main" id="{10CD0DD9-3D20-403F-B7CF-53075E8EE8BF}"/>
              </a:ext>
            </a:extLst>
          </p:cNvPr>
          <p:cNvCxnSpPr>
            <a:cxnSpLocks/>
          </p:cNvCxnSpPr>
          <p:nvPr/>
        </p:nvCxnSpPr>
        <p:spPr>
          <a:xfrm flipH="1">
            <a:off x="6789890" y="3429000"/>
            <a:ext cx="1251133" cy="2826539"/>
          </a:xfrm>
          <a:prstGeom prst="straightConnector1">
            <a:avLst/>
          </a:prstGeom>
          <a:ln w="22225">
            <a:solidFill>
              <a:schemeClr val="bg2"/>
            </a:solidFill>
            <a:tailEnd type="arrow"/>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5A84A52-4C49-4D9B-88A7-1F2534C242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8686" y="1357313"/>
            <a:ext cx="6545825" cy="5226049"/>
          </a:xfrm>
          <a:prstGeom prst="rect">
            <a:avLst/>
          </a:prstGeom>
        </p:spPr>
      </p:pic>
      <p:sp>
        <p:nvSpPr>
          <p:cNvPr id="21" name="Rectangle 20">
            <a:extLst>
              <a:ext uri="{FF2B5EF4-FFF2-40B4-BE49-F238E27FC236}">
                <a16:creationId xmlns:a16="http://schemas.microsoft.com/office/drawing/2014/main" id="{3E9B8347-82DC-496A-9A25-3CF375648F26}"/>
              </a:ext>
            </a:extLst>
          </p:cNvPr>
          <p:cNvSpPr/>
          <p:nvPr/>
        </p:nvSpPr>
        <p:spPr>
          <a:xfrm>
            <a:off x="5791200" y="1563941"/>
            <a:ext cx="2440092" cy="707886"/>
          </a:xfrm>
          <a:prstGeom prst="rect">
            <a:avLst/>
          </a:prstGeom>
          <a:solidFill>
            <a:schemeClr val="bg2"/>
          </a:solidFill>
        </p:spPr>
        <p:txBody>
          <a:bodyPr wrap="none">
            <a:spAutoFit/>
          </a:bodyPr>
          <a:lstStyle/>
          <a:p>
            <a:r>
              <a:rPr lang="en-US" sz="2000" dirty="0">
                <a:latin typeface="Arial" panose="020B0604020202020204" pitchFamily="34" charset="0"/>
                <a:cs typeface="Arial" panose="020B0604020202020204" pitchFamily="34" charset="0"/>
              </a:rPr>
              <a:t>Low Value</a:t>
            </a:r>
          </a:p>
          <a:p>
            <a:r>
              <a:rPr lang="en-US" sz="2000" dirty="0">
                <a:latin typeface="Arial" panose="020B0604020202020204" pitchFamily="34" charset="0"/>
                <a:cs typeface="Arial" panose="020B0604020202020204" pitchFamily="34" charset="0"/>
              </a:rPr>
              <a:t>~  dirt like spec. sig.</a:t>
            </a:r>
          </a:p>
        </p:txBody>
      </p:sp>
      <p:cxnSp>
        <p:nvCxnSpPr>
          <p:cNvPr id="23" name="Straight Arrow Connector 22">
            <a:extLst>
              <a:ext uri="{FF2B5EF4-FFF2-40B4-BE49-F238E27FC236}">
                <a16:creationId xmlns:a16="http://schemas.microsoft.com/office/drawing/2014/main" id="{BF3FAB7B-BFA9-418C-A21F-D36E0607707F}"/>
              </a:ext>
            </a:extLst>
          </p:cNvPr>
          <p:cNvCxnSpPr>
            <a:cxnSpLocks/>
          </p:cNvCxnSpPr>
          <p:nvPr/>
        </p:nvCxnSpPr>
        <p:spPr>
          <a:xfrm>
            <a:off x="2514600" y="2425716"/>
            <a:ext cx="1938852" cy="379509"/>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A0903EF-C9AE-4B2D-BF3A-A57E27148A43}"/>
              </a:ext>
            </a:extLst>
          </p:cNvPr>
          <p:cNvSpPr/>
          <p:nvPr/>
        </p:nvSpPr>
        <p:spPr>
          <a:xfrm>
            <a:off x="810746" y="1410053"/>
            <a:ext cx="2042547" cy="1015663"/>
          </a:xfrm>
          <a:prstGeom prst="rect">
            <a:avLst/>
          </a:prstGeom>
          <a:solidFill>
            <a:schemeClr val="bg2"/>
          </a:solidFill>
        </p:spPr>
        <p:txBody>
          <a:bodyPr wrap="none">
            <a:spAutoFit/>
          </a:bodyPr>
          <a:lstStyle/>
          <a:p>
            <a:r>
              <a:rPr lang="en-US" sz="2000" dirty="0">
                <a:latin typeface="Arial" panose="020B0604020202020204" pitchFamily="34" charset="0"/>
                <a:cs typeface="Arial" panose="020B0604020202020204" pitchFamily="34" charset="0"/>
              </a:rPr>
              <a:t>High Value</a:t>
            </a:r>
          </a:p>
          <a:p>
            <a:r>
              <a:rPr lang="en-US" sz="2000" dirty="0">
                <a:latin typeface="Arial" panose="020B0604020202020204" pitchFamily="34" charset="0"/>
                <a:cs typeface="Arial" panose="020B0604020202020204" pitchFamily="34" charset="0"/>
              </a:rPr>
              <a:t>~ bldg. &amp; paved </a:t>
            </a:r>
          </a:p>
          <a:p>
            <a:r>
              <a:rPr lang="en-US" sz="2000" dirty="0">
                <a:latin typeface="Arial" panose="020B0604020202020204" pitchFamily="34" charset="0"/>
                <a:cs typeface="Arial" panose="020B0604020202020204" pitchFamily="34" charset="0"/>
              </a:rPr>
              <a:t>  road spec. sig.</a:t>
            </a:r>
          </a:p>
        </p:txBody>
      </p:sp>
      <p:sp>
        <p:nvSpPr>
          <p:cNvPr id="25" name="TextBox 24">
            <a:extLst>
              <a:ext uri="{FF2B5EF4-FFF2-40B4-BE49-F238E27FC236}">
                <a16:creationId xmlns:a16="http://schemas.microsoft.com/office/drawing/2014/main" id="{B7E5DD5F-2E55-460F-A5DD-51497112CF4F}"/>
              </a:ext>
            </a:extLst>
          </p:cNvPr>
          <p:cNvSpPr txBox="1"/>
          <p:nvPr/>
        </p:nvSpPr>
        <p:spPr>
          <a:xfrm>
            <a:off x="884644" y="4419600"/>
            <a:ext cx="1513491"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NOISY !</a:t>
            </a:r>
            <a:endParaRPr lang="en-US" sz="2800" dirty="0"/>
          </a:p>
        </p:txBody>
      </p:sp>
      <p:cxnSp>
        <p:nvCxnSpPr>
          <p:cNvPr id="26" name="Straight Arrow Connector 25">
            <a:extLst>
              <a:ext uri="{FF2B5EF4-FFF2-40B4-BE49-F238E27FC236}">
                <a16:creationId xmlns:a16="http://schemas.microsoft.com/office/drawing/2014/main" id="{B03798DC-4BB5-42AD-9081-EA21387058C6}"/>
              </a:ext>
            </a:extLst>
          </p:cNvPr>
          <p:cNvCxnSpPr>
            <a:cxnSpLocks/>
          </p:cNvCxnSpPr>
          <p:nvPr/>
        </p:nvCxnSpPr>
        <p:spPr>
          <a:xfrm flipH="1">
            <a:off x="6019801" y="2393873"/>
            <a:ext cx="1142999" cy="182758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604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670946" cy="715962"/>
          </a:xfrm>
        </p:spPr>
        <p:txBody>
          <a:bodyPr>
            <a:normAutofit fontScale="90000"/>
          </a:bodyPr>
          <a:lstStyle/>
          <a:p>
            <a:r>
              <a:rPr lang="en-US" dirty="0">
                <a:latin typeface="Arial" panose="020B0604020202020204" pitchFamily="34" charset="0"/>
              </a:rPr>
              <a:t>Value Field Examples using Human Value - GUI</a:t>
            </a:r>
          </a:p>
        </p:txBody>
      </p:sp>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17</a:t>
            </a:fld>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609600" y="1376074"/>
                <a:ext cx="5105400" cy="504041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Value field formation is the first step towards the calculation of </a:t>
                </a:r>
                <a:r>
                  <a:rPr lang="en-US" sz="2000" b="1" dirty="0">
                    <a:latin typeface="Arial" panose="020B0604020202020204" pitchFamily="34" charset="0"/>
                    <a:cs typeface="Arial" panose="020B0604020202020204" pitchFamily="34" charset="0"/>
                  </a:rPr>
                  <a:t>optimal pathways</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 principle, the value field is a linear combination V =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a:cs typeface="Arial" panose="020B0604020202020204" pitchFamily="34" charset="0"/>
                          </a:rPr>
                          <m:t> </m:t>
                        </m:r>
                        <m:r>
                          <a:rPr lang="en-US" sz="2000" b="0" i="1">
                            <a:latin typeface="Cambria Math"/>
                            <a:cs typeface="Arial" panose="020B0604020202020204" pitchFamily="34" charset="0"/>
                          </a:rPr>
                          <m:t>𝑉𝑎𝑙𝑢𝑒</m:t>
                        </m:r>
                      </m:e>
                      <m:sub>
                        <m:r>
                          <a:rPr lang="en-US" sz="2000" b="0" i="1" smtClean="0">
                            <a:latin typeface="Cambria Math"/>
                            <a:cs typeface="Arial" panose="020B0604020202020204" pitchFamily="34" charset="0"/>
                          </a:rPr>
                          <m:t>𝑀</m:t>
                        </m:r>
                        <m:r>
                          <a:rPr lang="en-US" sz="2000" b="0" i="1">
                            <a:latin typeface="Cambria Math"/>
                            <a:cs typeface="Arial" panose="020B0604020202020204" pitchFamily="34" charset="0"/>
                          </a:rPr>
                          <m:t>𝑎𝑡𝑐h𝑒𝑑</m:t>
                        </m:r>
                        <m:r>
                          <a:rPr lang="en-US" sz="2000" b="0" i="1">
                            <a:latin typeface="Cambria Math"/>
                            <a:cs typeface="Arial" panose="020B0604020202020204" pitchFamily="34" charset="0"/>
                          </a:rPr>
                          <m:t> </m:t>
                        </m:r>
                        <m:r>
                          <a:rPr lang="en-US" sz="2000" b="0" i="1" smtClean="0">
                            <a:latin typeface="Cambria Math"/>
                            <a:cs typeface="Arial" panose="020B0604020202020204" pitchFamily="34" charset="0"/>
                          </a:rPr>
                          <m:t>𝐹</m:t>
                        </m:r>
                        <m:r>
                          <a:rPr lang="en-US" sz="2000" b="0" i="1">
                            <a:latin typeface="Cambria Math"/>
                            <a:cs typeface="Arial" panose="020B0604020202020204" pitchFamily="34" charset="0"/>
                          </a:rPr>
                          <m:t>𝑖𝑙𝑡𝑒𝑟</m:t>
                        </m:r>
                      </m:sub>
                    </m:sSub>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a:cs typeface="Arial" panose="020B0604020202020204" pitchFamily="34" charset="0"/>
                          </a:rPr>
                          <m:t>+ </m:t>
                        </m:r>
                        <m:r>
                          <a:rPr lang="en-US" sz="2000" b="0" i="1">
                            <a:latin typeface="Cambria Math"/>
                            <a:cs typeface="Arial" panose="020B0604020202020204" pitchFamily="34" charset="0"/>
                          </a:rPr>
                          <m:t>𝑉𝑎𝑙𝑢𝑒</m:t>
                        </m:r>
                      </m:e>
                      <m:sub>
                        <m:r>
                          <a:rPr lang="en-US" sz="2000" b="0" i="1" smtClean="0">
                            <a:latin typeface="Cambria Math"/>
                            <a:cs typeface="Arial" panose="020B0604020202020204" pitchFamily="34" charset="0"/>
                          </a:rPr>
                          <m:t>𝑂𝑀𝑃</m:t>
                        </m:r>
                      </m:sub>
                    </m:sSub>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a:cs typeface="Arial" panose="020B0604020202020204" pitchFamily="34" charset="0"/>
                              </a:rPr>
                              <m:t>+ </m:t>
                            </m:r>
                            <m:r>
                              <a:rPr lang="en-US" sz="2000" b="0" i="1">
                                <a:latin typeface="Cambria Math"/>
                                <a:cs typeface="Arial" panose="020B0604020202020204" pitchFamily="34" charset="0"/>
                              </a:rPr>
                              <m:t>𝑉𝑎𝑙𝑢𝑒</m:t>
                            </m:r>
                          </m:e>
                          <m:sub>
                            <m:r>
                              <a:rPr lang="en-US" sz="2000" b="0" i="1" smtClean="0">
                                <a:latin typeface="Cambria Math"/>
                                <a:cs typeface="Arial" panose="020B0604020202020204" pitchFamily="34" charset="0"/>
                              </a:rPr>
                              <m:t>𝑆𝑝𝑎𝑡𝑖𝑎𝑙</m:t>
                            </m:r>
                            <m:r>
                              <a:rPr lang="en-US" sz="2000" b="0" i="1" smtClean="0">
                                <a:latin typeface="Cambria Math"/>
                                <a:cs typeface="Arial" panose="020B0604020202020204" pitchFamily="34" charset="0"/>
                              </a:rPr>
                              <m:t> </m:t>
                            </m:r>
                            <m:r>
                              <a:rPr lang="en-US" sz="2000" b="0" i="1" smtClean="0">
                                <a:latin typeface="Cambria Math"/>
                                <a:cs typeface="Arial" panose="020B0604020202020204" pitchFamily="34" charset="0"/>
                              </a:rPr>
                              <m:t>𝐺𝑟𝑎𝑑𝑖𝑒𝑛𝑡</m:t>
                            </m:r>
                          </m:sub>
                        </m:sSub>
                        <m:r>
                          <a:rPr lang="en-US" sz="2000" b="0" i="1" smtClean="0">
                            <a:latin typeface="Cambria Math"/>
                            <a:cs typeface="Arial" panose="020B0604020202020204" pitchFamily="34" charset="0"/>
                          </a:rPr>
                          <m:t>+</m:t>
                        </m:r>
                        <m:r>
                          <a:rPr lang="en-US" sz="2000" b="0" i="1">
                            <a:latin typeface="Cambria Math"/>
                            <a:cs typeface="Arial" panose="020B0604020202020204" pitchFamily="34" charset="0"/>
                          </a:rPr>
                          <m:t>𝑉𝑎𝑙𝑢𝑒</m:t>
                        </m:r>
                      </m:e>
                      <m:sub>
                        <m:r>
                          <a:rPr lang="en-US" sz="2000" b="0" i="1" smtClean="0">
                            <a:latin typeface="Cambria Math"/>
                            <a:cs typeface="Arial" panose="020B0604020202020204" pitchFamily="34" charset="0"/>
                          </a:rPr>
                          <m:t>𝐿𝐸</m:t>
                        </m:r>
                        <m:r>
                          <a:rPr lang="en-US" sz="2000" b="0" i="1" smtClean="0">
                            <a:latin typeface="Cambria Math" panose="02040503050406030204" pitchFamily="18" charset="0"/>
                            <a:cs typeface="Arial" panose="020B0604020202020204" pitchFamily="34" charset="0"/>
                          </a:rPr>
                          <m:t>𝐾𝑢𝑟𝑡</m:t>
                        </m:r>
                        <m:r>
                          <a:rPr lang="en-US" sz="2000" b="0" i="1" smtClean="0">
                            <a:latin typeface="Cambria Math" panose="02040503050406030204" pitchFamily="18" charset="0"/>
                            <a:cs typeface="Arial" panose="020B0604020202020204" pitchFamily="34" charset="0"/>
                          </a:rPr>
                          <m:t>.</m:t>
                        </m:r>
                      </m:sub>
                    </m:sSub>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a:cs typeface="Arial" panose="020B0604020202020204" pitchFamily="34" charset="0"/>
                          </a:rPr>
                          <m:t>+ </m:t>
                        </m:r>
                        <m:r>
                          <a:rPr lang="en-US" sz="2000" b="0" i="1">
                            <a:latin typeface="Cambria Math"/>
                            <a:cs typeface="Arial" panose="020B0604020202020204" pitchFamily="34" charset="0"/>
                          </a:rPr>
                          <m:t>𝑉𝑎𝑙𝑢𝑒</m:t>
                        </m:r>
                      </m:e>
                      <m:sub>
                        <m:r>
                          <a:rPr lang="en-US" sz="2000" b="0" i="1" smtClean="0">
                            <a:latin typeface="Cambria Math"/>
                            <a:cs typeface="Arial" panose="020B0604020202020204" pitchFamily="34" charset="0"/>
                          </a:rPr>
                          <m:t>𝐻𝑢𝑚𝑎𝑛</m:t>
                        </m:r>
                      </m:sub>
                    </m:sSub>
                  </m:oMath>
                </a14:m>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Noisy data makes the extrapolation of value field difficult</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latin typeface="Arial" panose="020B0604020202020204" pitchFamily="34" charset="0"/>
                    <a:cs typeface="Arial" panose="020B0604020202020204" pitchFamily="34" charset="0"/>
                  </a:rPr>
                  <a:t>Human value </a:t>
                </a:r>
                <a:r>
                  <a:rPr lang="en-US" sz="2000" dirty="0">
                    <a:latin typeface="Arial" panose="020B0604020202020204" pitchFamily="34" charset="0"/>
                    <a:cs typeface="Arial" panose="020B0604020202020204" pitchFamily="34" charset="0"/>
                  </a:rPr>
                  <a:t>can be the most important component in performing spatial optimal pathway estimation</a:t>
                </a:r>
              </a:p>
            </p:txBody>
          </p:sp>
        </mc:Choice>
        <mc:Fallback xmlns="">
          <p:sp>
            <p:nvSpPr>
              <p:cNvPr id="3" name="TextBox 2"/>
              <p:cNvSpPr txBox="1">
                <a:spLocks noRot="1" noChangeAspect="1" noMove="1" noResize="1" noEditPoints="1" noAdjustHandles="1" noChangeArrowheads="1" noChangeShapeType="1" noTextEdit="1"/>
              </p:cNvSpPr>
              <p:nvPr/>
            </p:nvSpPr>
            <p:spPr>
              <a:xfrm>
                <a:off x="609600" y="1376074"/>
                <a:ext cx="5105400" cy="5040419"/>
              </a:xfrm>
              <a:prstGeom prst="rect">
                <a:avLst/>
              </a:prstGeom>
              <a:blipFill>
                <a:blip r:embed="rId2"/>
                <a:stretch>
                  <a:fillRect l="-1074" t="-605" r="-1432" b="-120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0D8368F-5BD4-4AAC-AC2E-493296DDDA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4218" y="1369145"/>
            <a:ext cx="2949671" cy="4180105"/>
          </a:xfrm>
          <a:prstGeom prst="rect">
            <a:avLst/>
          </a:prstGeom>
        </p:spPr>
      </p:pic>
    </p:spTree>
    <p:extLst>
      <p:ext uri="{BB962C8B-B14F-4D97-AF65-F5344CB8AC3E}">
        <p14:creationId xmlns:p14="http://schemas.microsoft.com/office/powerpoint/2010/main" val="3004695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rPr>
              <a:t>Value Field – Human </a:t>
            </a:r>
          </a:p>
        </p:txBody>
      </p:sp>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18</a:t>
            </a:fld>
            <a:endParaRPr lang="en-US" dirty="0"/>
          </a:p>
        </p:txBody>
      </p:sp>
      <p:pic>
        <p:nvPicPr>
          <p:cNvPr id="8" name="Picture 7">
            <a:extLst>
              <a:ext uri="{FF2B5EF4-FFF2-40B4-BE49-F238E27FC236}">
                <a16:creationId xmlns:a16="http://schemas.microsoft.com/office/drawing/2014/main" id="{89A34C29-58BF-4B38-9F04-896A1589B1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6058" y="1295399"/>
            <a:ext cx="5248217" cy="5216525"/>
          </a:xfrm>
          <a:prstGeom prst="rect">
            <a:avLst/>
          </a:prstGeom>
        </p:spPr>
      </p:pic>
      <p:sp>
        <p:nvSpPr>
          <p:cNvPr id="10" name="Rectangle 9">
            <a:extLst>
              <a:ext uri="{FF2B5EF4-FFF2-40B4-BE49-F238E27FC236}">
                <a16:creationId xmlns:a16="http://schemas.microsoft.com/office/drawing/2014/main" id="{ADFE3282-BAE6-4228-AFE7-B2ABB7D5DC3D}"/>
              </a:ext>
            </a:extLst>
          </p:cNvPr>
          <p:cNvSpPr/>
          <p:nvPr/>
        </p:nvSpPr>
        <p:spPr>
          <a:xfrm>
            <a:off x="3200400" y="1595400"/>
            <a:ext cx="1670265" cy="461665"/>
          </a:xfrm>
          <a:prstGeom prst="rect">
            <a:avLst/>
          </a:prstGeom>
          <a:solidFill>
            <a:schemeClr val="bg2"/>
          </a:solidFill>
        </p:spPr>
        <p:txBody>
          <a:bodyPr wrap="none">
            <a:spAutoFit/>
          </a:bodyPr>
          <a:lstStyle/>
          <a:p>
            <a:r>
              <a:rPr lang="en-US" sz="2400" dirty="0">
                <a:latin typeface="Arial" panose="020B0604020202020204" pitchFamily="34" charset="0"/>
                <a:cs typeface="Arial" panose="020B0604020202020204" pitchFamily="34" charset="0"/>
              </a:rPr>
              <a:t>High Value</a:t>
            </a:r>
          </a:p>
        </p:txBody>
      </p:sp>
      <p:sp>
        <p:nvSpPr>
          <p:cNvPr id="11" name="Rectangle 10">
            <a:extLst>
              <a:ext uri="{FF2B5EF4-FFF2-40B4-BE49-F238E27FC236}">
                <a16:creationId xmlns:a16="http://schemas.microsoft.com/office/drawing/2014/main" id="{89A8587B-416F-4C28-86A5-7271547B18D1}"/>
              </a:ext>
            </a:extLst>
          </p:cNvPr>
          <p:cNvSpPr/>
          <p:nvPr/>
        </p:nvSpPr>
        <p:spPr>
          <a:xfrm>
            <a:off x="1132153" y="3585195"/>
            <a:ext cx="1601336" cy="461665"/>
          </a:xfrm>
          <a:prstGeom prst="rect">
            <a:avLst/>
          </a:prstGeom>
          <a:solidFill>
            <a:schemeClr val="bg2"/>
          </a:solidFill>
        </p:spPr>
        <p:txBody>
          <a:bodyPr wrap="none">
            <a:spAutoFit/>
          </a:bodyPr>
          <a:lstStyle/>
          <a:p>
            <a:r>
              <a:rPr lang="en-US" sz="2400" dirty="0">
                <a:latin typeface="Arial" panose="020B0604020202020204" pitchFamily="34" charset="0"/>
                <a:cs typeface="Arial" panose="020B0604020202020204" pitchFamily="34" charset="0"/>
              </a:rPr>
              <a:t>Low Value</a:t>
            </a:r>
          </a:p>
        </p:txBody>
      </p:sp>
    </p:spTree>
    <p:extLst>
      <p:ext uri="{BB962C8B-B14F-4D97-AF65-F5344CB8AC3E}">
        <p14:creationId xmlns:p14="http://schemas.microsoft.com/office/powerpoint/2010/main" val="1834888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8"/>
          <p:cNvSpPr>
            <a:spLocks noGrp="1"/>
          </p:cNvSpPr>
          <p:nvPr>
            <p:ph type="title"/>
          </p:nvPr>
        </p:nvSpPr>
        <p:spPr>
          <a:xfrm>
            <a:off x="209550" y="122238"/>
            <a:ext cx="8915400" cy="868362"/>
          </a:xfrm>
        </p:spPr>
        <p:txBody>
          <a:bodyPr>
            <a:normAutofit fontScale="90000"/>
          </a:bodyPr>
          <a:lstStyle/>
          <a:p>
            <a:r>
              <a:rPr lang="en-US" altLang="en-US" dirty="0">
                <a:latin typeface="Arial" panose="020B0604020202020204" pitchFamily="34" charset="0"/>
              </a:rPr>
              <a:t>Spatial Optimal Pathway Estimation: </a:t>
            </a:r>
            <a:br>
              <a:rPr lang="en-US" altLang="en-US" dirty="0">
                <a:latin typeface="Arial" panose="020B0604020202020204" pitchFamily="34" charset="0"/>
              </a:rPr>
            </a:br>
            <a:r>
              <a:rPr lang="en-US" altLang="en-US" sz="2000" dirty="0">
                <a:latin typeface="Arial" panose="020B0604020202020204" pitchFamily="34" charset="0"/>
              </a:rPr>
              <a:t>Q-learning and State-Action-Reward-State-Action (SARSA) Learning</a:t>
            </a:r>
          </a:p>
        </p:txBody>
      </p:sp>
      <p:sp>
        <p:nvSpPr>
          <p:cNvPr id="5" name="Content Placeholder 4"/>
          <p:cNvSpPr>
            <a:spLocks noGrp="1"/>
          </p:cNvSpPr>
          <p:nvPr>
            <p:ph idx="1"/>
          </p:nvPr>
        </p:nvSpPr>
        <p:spPr>
          <a:xfrm>
            <a:off x="533400" y="1362075"/>
            <a:ext cx="8001000" cy="5114925"/>
          </a:xfrm>
        </p:spPr>
        <p:txBody>
          <a:bodyPr rtlCol="0">
            <a:noAutofit/>
          </a:bodyPr>
          <a:lstStyle/>
          <a:p>
            <a:pPr fontAlgn="auto">
              <a:spcAft>
                <a:spcPts val="0"/>
              </a:spcAft>
              <a:buFont typeface="Arial" pitchFamily="34" charset="0"/>
              <a:buChar char="•"/>
              <a:defRPr/>
            </a:pPr>
            <a:r>
              <a:rPr lang="en-US" sz="2400" dirty="0">
                <a:solidFill>
                  <a:schemeClr val="tx1"/>
                </a:solidFill>
              </a:rPr>
              <a:t>Q-learning and SARSA: Procedural methodologies which uncover the </a:t>
            </a:r>
            <a:r>
              <a:rPr lang="en-US" sz="2400" b="1" dirty="0">
                <a:solidFill>
                  <a:schemeClr val="tx1"/>
                </a:solidFill>
              </a:rPr>
              <a:t>optimal</a:t>
            </a:r>
            <a:r>
              <a:rPr lang="en-US" sz="2400" dirty="0">
                <a:solidFill>
                  <a:schemeClr val="tx1"/>
                </a:solidFill>
              </a:rPr>
              <a:t> state sequence structure for an environment</a:t>
            </a:r>
          </a:p>
          <a:p>
            <a:pPr fontAlgn="auto">
              <a:spcAft>
                <a:spcPts val="0"/>
              </a:spcAft>
              <a:buFont typeface="Arial" pitchFamily="34" charset="0"/>
              <a:buChar char="•"/>
              <a:defRPr/>
            </a:pPr>
            <a:r>
              <a:rPr lang="en-US" sz="2400" dirty="0">
                <a:solidFill>
                  <a:schemeClr val="tx1"/>
                </a:solidFill>
              </a:rPr>
              <a:t> Q-learning and SARSA systems have 2 parts:</a:t>
            </a:r>
          </a:p>
          <a:p>
            <a:pPr lvl="1" fontAlgn="auto">
              <a:spcAft>
                <a:spcPts val="0"/>
              </a:spcAft>
              <a:buFont typeface="Arial" pitchFamily="34" charset="0"/>
              <a:buChar char="•"/>
              <a:defRPr/>
            </a:pPr>
            <a:r>
              <a:rPr lang="en-US" b="1" dirty="0">
                <a:solidFill>
                  <a:schemeClr val="tx1"/>
                </a:solidFill>
              </a:rPr>
              <a:t>Agent</a:t>
            </a:r>
            <a:r>
              <a:rPr lang="en-US" dirty="0">
                <a:solidFill>
                  <a:schemeClr val="tx1"/>
                </a:solidFill>
              </a:rPr>
              <a:t> = the entity which learns</a:t>
            </a:r>
          </a:p>
          <a:p>
            <a:pPr lvl="1" fontAlgn="auto">
              <a:spcAft>
                <a:spcPts val="0"/>
              </a:spcAft>
              <a:buFont typeface="Arial" pitchFamily="34" charset="0"/>
              <a:buChar char="•"/>
              <a:defRPr/>
            </a:pPr>
            <a:r>
              <a:rPr lang="en-US" b="1" dirty="0">
                <a:solidFill>
                  <a:schemeClr val="tx1"/>
                </a:solidFill>
              </a:rPr>
              <a:t>Environment</a:t>
            </a:r>
            <a:r>
              <a:rPr lang="en-US" dirty="0">
                <a:solidFill>
                  <a:schemeClr val="tx1"/>
                </a:solidFill>
              </a:rPr>
              <a:t> = where learning takes place and what is being learned about</a:t>
            </a:r>
          </a:p>
          <a:p>
            <a:pPr lvl="1" fontAlgn="auto">
              <a:spcAft>
                <a:spcPts val="0"/>
              </a:spcAft>
              <a:buFont typeface="Arial" pitchFamily="34" charset="0"/>
              <a:buChar char="•"/>
              <a:defRPr/>
            </a:pPr>
            <a:endParaRPr lang="en-US" dirty="0">
              <a:solidFill>
                <a:schemeClr val="tx1"/>
              </a:solidFill>
            </a:endParaRPr>
          </a:p>
          <a:p>
            <a:pPr fontAlgn="auto">
              <a:spcAft>
                <a:spcPts val="0"/>
              </a:spcAft>
              <a:buFont typeface="Arial" pitchFamily="34" charset="0"/>
              <a:buChar char="•"/>
              <a:defRPr/>
            </a:pPr>
            <a:r>
              <a:rPr lang="en-US" sz="2400" dirty="0">
                <a:solidFill>
                  <a:schemeClr val="tx1"/>
                </a:solidFill>
              </a:rPr>
              <a:t>Environmental data: </a:t>
            </a:r>
            <a:r>
              <a:rPr lang="en-US" sz="2400" b="1" dirty="0">
                <a:solidFill>
                  <a:schemeClr val="tx1"/>
                </a:solidFill>
              </a:rPr>
              <a:t>reward/feedback</a:t>
            </a:r>
            <a:r>
              <a:rPr lang="en-US" sz="2400" dirty="0">
                <a:solidFill>
                  <a:schemeClr val="tx1"/>
                </a:solidFill>
              </a:rPr>
              <a:t> as to what is ‘good’ or ‘bad’</a:t>
            </a:r>
          </a:p>
          <a:p>
            <a:pPr fontAlgn="auto">
              <a:spcAft>
                <a:spcPts val="0"/>
              </a:spcAft>
              <a:buFont typeface="Arial" pitchFamily="34" charset="0"/>
              <a:buChar char="•"/>
              <a:defRPr/>
            </a:pPr>
            <a:r>
              <a:rPr lang="en-US" sz="2400" b="1" dirty="0">
                <a:solidFill>
                  <a:schemeClr val="tx1"/>
                </a:solidFill>
              </a:rPr>
              <a:t>No information is given as to what should actually be done</a:t>
            </a:r>
          </a:p>
        </p:txBody>
      </p:sp>
      <p:sp>
        <p:nvSpPr>
          <p:cNvPr id="6" name="Date Placeholder 5"/>
          <p:cNvSpPr>
            <a:spLocks noGrp="1"/>
          </p:cNvSpPr>
          <p:nvPr>
            <p:ph type="dt" sz="quarter"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8" name="Slide Number Placeholder 7"/>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19</a:t>
            </a:fld>
            <a:endParaRPr lang="en-US" dirty="0"/>
          </a:p>
        </p:txBody>
      </p:sp>
    </p:spTree>
    <p:extLst>
      <p:ext uri="{BB962C8B-B14F-4D97-AF65-F5344CB8AC3E}">
        <p14:creationId xmlns:p14="http://schemas.microsoft.com/office/powerpoint/2010/main" val="42174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rPr>
              <a:t>Outline</a:t>
            </a:r>
            <a:endParaRPr lang="en-US" sz="2000" dirty="0">
              <a:latin typeface="Arial" panose="020B0604020202020204" pitchFamily="34" charset="0"/>
            </a:endParaRPr>
          </a:p>
        </p:txBody>
      </p:sp>
      <p:sp>
        <p:nvSpPr>
          <p:cNvPr id="3" name="Content Placeholder 2"/>
          <p:cNvSpPr>
            <a:spLocks noGrp="1"/>
          </p:cNvSpPr>
          <p:nvPr>
            <p:ph idx="1"/>
          </p:nvPr>
        </p:nvSpPr>
        <p:spPr>
          <a:xfrm>
            <a:off x="457200" y="1219200"/>
            <a:ext cx="8153400" cy="5191125"/>
          </a:xfrm>
        </p:spPr>
        <p:txBody>
          <a:bodyPr>
            <a:normAutofit fontScale="92500"/>
          </a:bodyPr>
          <a:lstStyle/>
          <a:p>
            <a:pPr marL="514350" indent="-514350">
              <a:lnSpc>
                <a:spcPct val="150000"/>
              </a:lnSpc>
              <a:buFont typeface="Arial" charset="0"/>
              <a:buAutoNum type="arabicParenR"/>
            </a:pPr>
            <a:r>
              <a:rPr lang="en-US" sz="2000" dirty="0">
                <a:solidFill>
                  <a:schemeClr val="tx1"/>
                </a:solidFill>
              </a:rPr>
              <a:t>Intelligence Problem Statement and Spatial Optimization Approach to Geo-Intelligence Analysis</a:t>
            </a:r>
          </a:p>
          <a:p>
            <a:pPr marL="514350" indent="-514350">
              <a:lnSpc>
                <a:spcPct val="150000"/>
              </a:lnSpc>
              <a:buAutoNum type="arabicParenR"/>
            </a:pPr>
            <a:r>
              <a:rPr lang="en-US" sz="2000" dirty="0">
                <a:solidFill>
                  <a:schemeClr val="tx1"/>
                </a:solidFill>
              </a:rPr>
              <a:t>Our Problem and Global Solution Methodology</a:t>
            </a:r>
          </a:p>
          <a:p>
            <a:pPr marL="514350" indent="-514350">
              <a:lnSpc>
                <a:spcPct val="150000"/>
              </a:lnSpc>
              <a:buAutoNum type="arabicParenR"/>
            </a:pPr>
            <a:r>
              <a:rPr lang="en-US" sz="2000" dirty="0">
                <a:solidFill>
                  <a:schemeClr val="tx1"/>
                </a:solidFill>
              </a:rPr>
              <a:t>Algorithm Methodology: Image Chip Formation, Dictionary Learning</a:t>
            </a:r>
          </a:p>
          <a:p>
            <a:pPr marL="514350" indent="-514350">
              <a:lnSpc>
                <a:spcPct val="150000"/>
              </a:lnSpc>
              <a:buAutoNum type="arabicParenR"/>
            </a:pPr>
            <a:r>
              <a:rPr lang="en-US" sz="2000" dirty="0">
                <a:solidFill>
                  <a:schemeClr val="tx1"/>
                </a:solidFill>
              </a:rPr>
              <a:t>Value Field Formation From Matched Filter, OMP, Spatial Gradient, Laplacian Eigenmap </a:t>
            </a:r>
          </a:p>
          <a:p>
            <a:pPr marL="514350" indent="-514350">
              <a:lnSpc>
                <a:spcPct val="150000"/>
              </a:lnSpc>
              <a:buAutoNum type="arabicParenR"/>
            </a:pPr>
            <a:r>
              <a:rPr lang="en-US" sz="2000" dirty="0">
                <a:solidFill>
                  <a:schemeClr val="tx1"/>
                </a:solidFill>
              </a:rPr>
              <a:t>Reward Field Estimation from Value Field</a:t>
            </a:r>
          </a:p>
          <a:p>
            <a:pPr marL="514350" indent="-514350">
              <a:lnSpc>
                <a:spcPct val="150000"/>
              </a:lnSpc>
              <a:buAutoNum type="arabicParenR"/>
            </a:pPr>
            <a:r>
              <a:rPr lang="en-US" sz="2000" dirty="0">
                <a:solidFill>
                  <a:schemeClr val="tx1"/>
                </a:solidFill>
              </a:rPr>
              <a:t>Optimal Pathway Estimation - Q-learning and SARSA: Comparison of Maximum Q learning policy, Maximal SARSA learning policy, and Dijkstra algorithm examples</a:t>
            </a:r>
          </a:p>
          <a:p>
            <a:pPr marL="514350" indent="-514350">
              <a:lnSpc>
                <a:spcPct val="150000"/>
              </a:lnSpc>
              <a:buAutoNum type="arabicParenR"/>
            </a:pPr>
            <a:r>
              <a:rPr lang="en-US" sz="2000" dirty="0">
                <a:solidFill>
                  <a:schemeClr val="tx1"/>
                </a:solidFill>
              </a:rPr>
              <a:t>Conclusions</a:t>
            </a:r>
          </a:p>
        </p:txBody>
      </p:sp>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2</a:t>
            </a:fld>
            <a:endParaRPr lang="en-US" dirty="0"/>
          </a:p>
        </p:txBody>
      </p:sp>
    </p:spTree>
    <p:extLst>
      <p:ext uri="{BB962C8B-B14F-4D97-AF65-F5344CB8AC3E}">
        <p14:creationId xmlns:p14="http://schemas.microsoft.com/office/powerpoint/2010/main" val="3419719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8"/>
          <p:cNvSpPr>
            <a:spLocks noGrp="1"/>
          </p:cNvSpPr>
          <p:nvPr>
            <p:ph type="title"/>
          </p:nvPr>
        </p:nvSpPr>
        <p:spPr>
          <a:xfrm>
            <a:off x="152400" y="228600"/>
            <a:ext cx="8686800" cy="715962"/>
          </a:xfrm>
        </p:spPr>
        <p:txBody>
          <a:bodyPr>
            <a:normAutofit/>
          </a:bodyPr>
          <a:lstStyle/>
          <a:p>
            <a:r>
              <a:rPr lang="en-US" altLang="en-US" sz="2800" dirty="0">
                <a:latin typeface="Arial" panose="020B0604020202020204" pitchFamily="34" charset="0"/>
              </a:rPr>
              <a:t>Mathematical Modeling for Reinforcement Learning</a:t>
            </a:r>
            <a:endParaRPr lang="en-US" altLang="en-US" sz="1400" dirty="0">
              <a:latin typeface="Arial" panose="020B0604020202020204" pitchFamily="34" charset="0"/>
            </a:endParaRPr>
          </a:p>
        </p:txBody>
      </p:sp>
      <p:sp>
        <p:nvSpPr>
          <p:cNvPr id="6" name="Date Placeholder 5"/>
          <p:cNvSpPr>
            <a:spLocks noGrp="1"/>
          </p:cNvSpPr>
          <p:nvPr>
            <p:ph type="dt" sz="quarter"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Content Placeholder 4"/>
          <p:cNvSpPr>
            <a:spLocks noGrp="1"/>
          </p:cNvSpPr>
          <p:nvPr>
            <p:ph idx="1"/>
          </p:nvPr>
        </p:nvSpPr>
        <p:spPr>
          <a:xfrm>
            <a:off x="609600" y="1333567"/>
            <a:ext cx="4876800" cy="5143434"/>
          </a:xfrm>
        </p:spPr>
        <p:txBody>
          <a:bodyPr rtlCol="0">
            <a:noAutofit/>
          </a:bodyPr>
          <a:lstStyle/>
          <a:p>
            <a:pPr fontAlgn="auto">
              <a:spcAft>
                <a:spcPts val="0"/>
              </a:spcAft>
              <a:buFont typeface="Arial" pitchFamily="34" charset="0"/>
              <a:buChar char="•"/>
              <a:defRPr/>
            </a:pPr>
            <a:r>
              <a:rPr lang="en-US" sz="2200" dirty="0">
                <a:solidFill>
                  <a:schemeClr val="tx1"/>
                </a:solidFill>
              </a:rPr>
              <a:t>Probabilistic Graphical Network:</a:t>
            </a:r>
          </a:p>
          <a:p>
            <a:pPr lvl="1" fontAlgn="auto">
              <a:spcAft>
                <a:spcPts val="0"/>
              </a:spcAft>
              <a:buFont typeface="Arial" pitchFamily="34" charset="0"/>
              <a:buChar char="•"/>
              <a:defRPr/>
            </a:pPr>
            <a:r>
              <a:rPr lang="en-US" sz="2200" dirty="0">
                <a:solidFill>
                  <a:schemeClr val="tx1"/>
                </a:solidFill>
              </a:rPr>
              <a:t>Nodes –&gt; image chip characteristic values</a:t>
            </a:r>
            <a:endParaRPr lang="en-US" sz="2200" b="1" dirty="0">
              <a:solidFill>
                <a:schemeClr val="tx1"/>
              </a:solidFill>
            </a:endParaRPr>
          </a:p>
          <a:p>
            <a:pPr lvl="1" fontAlgn="auto">
              <a:spcAft>
                <a:spcPts val="0"/>
              </a:spcAft>
              <a:buFont typeface="Arial" pitchFamily="34" charset="0"/>
              <a:buChar char="•"/>
              <a:defRPr/>
            </a:pPr>
            <a:r>
              <a:rPr lang="en-US" sz="2200" dirty="0">
                <a:solidFill>
                  <a:schemeClr val="tx1"/>
                </a:solidFill>
              </a:rPr>
              <a:t>Edges –&gt; transition pathways between image chips</a:t>
            </a:r>
          </a:p>
          <a:p>
            <a:pPr fontAlgn="auto">
              <a:spcAft>
                <a:spcPts val="0"/>
              </a:spcAft>
              <a:buFont typeface="Arial" pitchFamily="34" charset="0"/>
              <a:buChar char="•"/>
              <a:defRPr/>
            </a:pPr>
            <a:endParaRPr lang="en-US" sz="2200" dirty="0">
              <a:solidFill>
                <a:schemeClr val="tx1"/>
              </a:solidFill>
            </a:endParaRPr>
          </a:p>
          <a:p>
            <a:pPr fontAlgn="auto">
              <a:spcAft>
                <a:spcPts val="0"/>
              </a:spcAft>
              <a:buFont typeface="Arial" pitchFamily="34" charset="0"/>
              <a:buChar char="•"/>
              <a:defRPr/>
            </a:pPr>
            <a:r>
              <a:rPr lang="en-US" sz="2200" dirty="0">
                <a:solidFill>
                  <a:schemeClr val="tx1"/>
                </a:solidFill>
              </a:rPr>
              <a:t> Instant </a:t>
            </a:r>
            <a:r>
              <a:rPr lang="en-US" sz="2200" b="1" dirty="0">
                <a:solidFill>
                  <a:schemeClr val="tx1"/>
                </a:solidFill>
              </a:rPr>
              <a:t>Rewards</a:t>
            </a:r>
            <a:r>
              <a:rPr lang="en-US" sz="2200" dirty="0">
                <a:solidFill>
                  <a:schemeClr val="tx1"/>
                </a:solidFill>
              </a:rPr>
              <a:t> - degree to</a:t>
            </a:r>
          </a:p>
          <a:p>
            <a:pPr marL="0" indent="0" fontAlgn="auto">
              <a:spcAft>
                <a:spcPts val="0"/>
              </a:spcAft>
              <a:buNone/>
              <a:defRPr/>
            </a:pPr>
            <a:r>
              <a:rPr lang="en-US" sz="2200" dirty="0">
                <a:solidFill>
                  <a:schemeClr val="tx1"/>
                </a:solidFill>
              </a:rPr>
              <a:t>     which nodal transitions are</a:t>
            </a:r>
          </a:p>
          <a:p>
            <a:pPr marL="0" indent="0" fontAlgn="auto">
              <a:spcAft>
                <a:spcPts val="0"/>
              </a:spcAft>
              <a:buNone/>
              <a:defRPr/>
            </a:pPr>
            <a:r>
              <a:rPr lang="en-US" sz="2200" dirty="0">
                <a:solidFill>
                  <a:schemeClr val="tx1"/>
                </a:solidFill>
              </a:rPr>
              <a:t>     ‘good’ or ‘bad’ </a:t>
            </a:r>
          </a:p>
          <a:p>
            <a:pPr marL="0" indent="0" fontAlgn="auto">
              <a:spcAft>
                <a:spcPts val="0"/>
              </a:spcAft>
              <a:buNone/>
              <a:defRPr/>
            </a:pPr>
            <a:endParaRPr lang="en-US" sz="2200" dirty="0">
              <a:solidFill>
                <a:schemeClr val="tx1"/>
              </a:solidFill>
            </a:endParaRPr>
          </a:p>
          <a:p>
            <a:pPr fontAlgn="auto">
              <a:spcAft>
                <a:spcPts val="0"/>
              </a:spcAft>
              <a:buFont typeface="Arial" pitchFamily="34" charset="0"/>
              <a:buChar char="•"/>
              <a:defRPr/>
            </a:pPr>
            <a:r>
              <a:rPr lang="en-US" sz="2200" dirty="0">
                <a:solidFill>
                  <a:schemeClr val="tx1"/>
                </a:solidFill>
              </a:rPr>
              <a:t>High reward values = Useful </a:t>
            </a:r>
            <a:br>
              <a:rPr lang="en-US" sz="2200" dirty="0">
                <a:solidFill>
                  <a:schemeClr val="tx1"/>
                </a:solidFill>
              </a:rPr>
            </a:br>
            <a:r>
              <a:rPr lang="en-US" sz="2200" dirty="0">
                <a:solidFill>
                  <a:schemeClr val="tx1"/>
                </a:solidFill>
              </a:rPr>
              <a:t>thoroughfares for reaching the end state</a:t>
            </a:r>
          </a:p>
        </p:txBody>
      </p:sp>
      <p:pic>
        <p:nvPicPr>
          <p:cNvPr id="17" name="Picture 16" descr="C:\Users\jaffourtit\Desktop\graph_toy.PNG"/>
          <p:cNvPicPr/>
          <p:nvPr/>
        </p:nvPicPr>
        <p:blipFill rotWithShape="1">
          <a:blip r:embed="rId3">
            <a:extLst>
              <a:ext uri="{28A0092B-C50C-407E-A947-70E740481C1C}">
                <a14:useLocalDpi xmlns:a14="http://schemas.microsoft.com/office/drawing/2010/main" val="0"/>
              </a:ext>
            </a:extLst>
          </a:blip>
          <a:srcRect t="2479" b="4959"/>
          <a:stretch/>
        </p:blipFill>
        <p:spPr bwMode="auto">
          <a:xfrm>
            <a:off x="5486400" y="1371600"/>
            <a:ext cx="2990850" cy="4791075"/>
          </a:xfrm>
          <a:prstGeom prst="rect">
            <a:avLst/>
          </a:prstGeom>
          <a:noFill/>
          <a:ln>
            <a:noFill/>
          </a:ln>
          <a:extLst>
            <a:ext uri="{53640926-AAD7-44D8-BBD7-CCE9431645EC}">
              <a14:shadowObscured xmlns:a14="http://schemas.microsoft.com/office/drawing/2010/main"/>
            </a:ext>
          </a:extLst>
        </p:spPr>
      </p:pic>
      <p:sp>
        <p:nvSpPr>
          <p:cNvPr id="8" name="Slide Number Placeholder 7"/>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20</a:t>
            </a:fld>
            <a:endParaRPr lang="en-US" dirty="0"/>
          </a:p>
        </p:txBody>
      </p:sp>
    </p:spTree>
    <p:extLst>
      <p:ext uri="{BB962C8B-B14F-4D97-AF65-F5344CB8AC3E}">
        <p14:creationId xmlns:p14="http://schemas.microsoft.com/office/powerpoint/2010/main" val="1991331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8"/>
          <p:cNvSpPr>
            <a:spLocks noGrp="1"/>
          </p:cNvSpPr>
          <p:nvPr>
            <p:ph type="title"/>
          </p:nvPr>
        </p:nvSpPr>
        <p:spPr/>
        <p:txBody>
          <a:bodyPr/>
          <a:lstStyle/>
          <a:p>
            <a:r>
              <a:rPr lang="en-US" altLang="en-US" dirty="0">
                <a:latin typeface="Arial" panose="020B0604020202020204" pitchFamily="34" charset="0"/>
              </a:rPr>
              <a:t>Q-Learning Definitions</a:t>
            </a:r>
            <a:endParaRPr lang="en-US" altLang="en-US" sz="1600" dirty="0">
              <a:latin typeface="Arial" panose="020B0604020202020204" pitchFamily="34" charset="0"/>
            </a:endParaRPr>
          </a:p>
        </p:txBody>
      </p:sp>
      <p:sp>
        <p:nvSpPr>
          <p:cNvPr id="5" name="Content Placeholder 4"/>
          <p:cNvSpPr>
            <a:spLocks noGrp="1"/>
          </p:cNvSpPr>
          <p:nvPr>
            <p:ph idx="1"/>
          </p:nvPr>
        </p:nvSpPr>
        <p:spPr>
          <a:xfrm>
            <a:off x="533400" y="1295400"/>
            <a:ext cx="8001000" cy="5029201"/>
          </a:xfrm>
        </p:spPr>
        <p:txBody>
          <a:bodyPr rtlCol="0">
            <a:noAutofit/>
          </a:bodyPr>
          <a:lstStyle/>
          <a:p>
            <a:pPr fontAlgn="auto">
              <a:spcAft>
                <a:spcPts val="0"/>
              </a:spcAft>
              <a:buFont typeface="Arial" pitchFamily="34" charset="0"/>
              <a:buChar char="•"/>
              <a:defRPr/>
            </a:pPr>
            <a:r>
              <a:rPr lang="en-US" dirty="0">
                <a:solidFill>
                  <a:schemeClr val="tx1"/>
                </a:solidFill>
              </a:rPr>
              <a:t>Q-learning and SARSA learning problem </a:t>
            </a:r>
            <a:br>
              <a:rPr lang="en-US" dirty="0">
                <a:solidFill>
                  <a:schemeClr val="tx1"/>
                </a:solidFill>
              </a:rPr>
            </a:br>
            <a:r>
              <a:rPr lang="en-US" dirty="0">
                <a:solidFill>
                  <a:schemeClr val="tx1"/>
                </a:solidFill>
              </a:rPr>
              <a:t>is defined by</a:t>
            </a:r>
          </a:p>
          <a:p>
            <a:pPr lvl="1" fontAlgn="auto">
              <a:spcAft>
                <a:spcPts val="0"/>
              </a:spcAft>
              <a:buFont typeface="Arial" pitchFamily="34" charset="0"/>
              <a:buChar char="•"/>
              <a:defRPr/>
            </a:pPr>
            <a:r>
              <a:rPr lang="en-US" dirty="0">
                <a:solidFill>
                  <a:schemeClr val="tx1"/>
                </a:solidFill>
              </a:rPr>
              <a:t>Current state, s</a:t>
            </a:r>
          </a:p>
          <a:p>
            <a:pPr lvl="1" fontAlgn="auto">
              <a:spcAft>
                <a:spcPts val="0"/>
              </a:spcAft>
              <a:buFont typeface="Arial" pitchFamily="34" charset="0"/>
              <a:buChar char="•"/>
              <a:defRPr/>
            </a:pPr>
            <a:r>
              <a:rPr lang="en-US" dirty="0">
                <a:solidFill>
                  <a:schemeClr val="tx1"/>
                </a:solidFill>
              </a:rPr>
              <a:t>Current action, a</a:t>
            </a:r>
          </a:p>
          <a:p>
            <a:pPr lvl="1" fontAlgn="auto">
              <a:spcAft>
                <a:spcPts val="0"/>
              </a:spcAft>
              <a:buFont typeface="Arial" pitchFamily="34" charset="0"/>
              <a:buChar char="•"/>
              <a:defRPr/>
            </a:pPr>
            <a:r>
              <a:rPr lang="en-US" dirty="0">
                <a:solidFill>
                  <a:schemeClr val="tx1"/>
                </a:solidFill>
              </a:rPr>
              <a:t>Transition function, T(</a:t>
            </a:r>
            <a:r>
              <a:rPr lang="en-US" dirty="0" err="1">
                <a:solidFill>
                  <a:schemeClr val="tx1"/>
                </a:solidFill>
              </a:rPr>
              <a:t>s,a</a:t>
            </a:r>
            <a:r>
              <a:rPr lang="en-US" dirty="0">
                <a:solidFill>
                  <a:schemeClr val="tx1"/>
                </a:solidFill>
              </a:rPr>
              <a:t>) = s’ </a:t>
            </a:r>
            <a:br>
              <a:rPr lang="en-US" dirty="0">
                <a:solidFill>
                  <a:schemeClr val="tx1"/>
                </a:solidFill>
              </a:rPr>
            </a:br>
            <a:r>
              <a:rPr lang="en-US" dirty="0">
                <a:solidFill>
                  <a:schemeClr val="tx1"/>
                </a:solidFill>
              </a:rPr>
              <a:t> </a:t>
            </a:r>
            <a:r>
              <a:rPr lang="en-US" b="1" dirty="0">
                <a:solidFill>
                  <a:schemeClr val="tx1"/>
                </a:solidFill>
              </a:rPr>
              <a:t>How to move from s to s’ !</a:t>
            </a:r>
          </a:p>
          <a:p>
            <a:pPr marL="457200" lvl="1" indent="0" fontAlgn="auto">
              <a:spcAft>
                <a:spcPts val="0"/>
              </a:spcAft>
              <a:buNone/>
              <a:defRPr/>
            </a:pPr>
            <a:endParaRPr lang="en-US" dirty="0">
              <a:solidFill>
                <a:schemeClr val="tx1"/>
              </a:solidFill>
            </a:endParaRPr>
          </a:p>
          <a:p>
            <a:pPr lvl="1" fontAlgn="auto">
              <a:spcAft>
                <a:spcPts val="0"/>
              </a:spcAft>
              <a:buFont typeface="Arial" pitchFamily="34" charset="0"/>
              <a:buChar char="•"/>
              <a:defRPr/>
            </a:pPr>
            <a:r>
              <a:rPr lang="en-US" dirty="0">
                <a:solidFill>
                  <a:schemeClr val="tx1"/>
                </a:solidFill>
              </a:rPr>
              <a:t>Instant Reward Field, R(</a:t>
            </a:r>
            <a:r>
              <a:rPr lang="en-US" dirty="0" err="1">
                <a:solidFill>
                  <a:schemeClr val="tx1"/>
                </a:solidFill>
              </a:rPr>
              <a:t>s,a</a:t>
            </a:r>
            <a:r>
              <a:rPr lang="en-US" dirty="0">
                <a:solidFill>
                  <a:schemeClr val="tx1"/>
                </a:solidFill>
              </a:rPr>
              <a:t>) </a:t>
            </a:r>
          </a:p>
          <a:p>
            <a:pPr marL="457200" lvl="1" indent="0" fontAlgn="auto">
              <a:spcAft>
                <a:spcPts val="0"/>
              </a:spcAft>
              <a:buNone/>
              <a:defRPr/>
            </a:pPr>
            <a:r>
              <a:rPr lang="en-US" b="1" dirty="0">
                <a:solidFill>
                  <a:schemeClr val="tx1"/>
                </a:solidFill>
              </a:rPr>
              <a:t>    Value Field → Instant Reward Field</a:t>
            </a:r>
            <a:endParaRPr lang="en-US" dirty="0">
              <a:solidFill>
                <a:schemeClr val="tx1"/>
              </a:solidFill>
            </a:endParaRPr>
          </a:p>
          <a:p>
            <a:pPr lvl="1" fontAlgn="auto">
              <a:spcAft>
                <a:spcPts val="0"/>
              </a:spcAft>
              <a:buFont typeface="Arial" pitchFamily="34" charset="0"/>
              <a:buChar char="•"/>
              <a:defRPr/>
            </a:pPr>
            <a:r>
              <a:rPr lang="en-US" dirty="0">
                <a:solidFill>
                  <a:schemeClr val="tx1"/>
                </a:solidFill>
              </a:rPr>
              <a:t>Utility function, Q(</a:t>
            </a:r>
            <a:r>
              <a:rPr lang="en-US" dirty="0" err="1">
                <a:solidFill>
                  <a:schemeClr val="tx1"/>
                </a:solidFill>
              </a:rPr>
              <a:t>s,a</a:t>
            </a:r>
            <a:r>
              <a:rPr lang="en-US" dirty="0">
                <a:solidFill>
                  <a:schemeClr val="tx1"/>
                </a:solidFill>
              </a:rPr>
              <a:t>) </a:t>
            </a:r>
            <a:endParaRPr lang="en-US" dirty="0">
              <a:solidFill>
                <a:srgbClr val="FF0000"/>
              </a:solidFill>
            </a:endParaRPr>
          </a:p>
          <a:p>
            <a:pPr marL="457200" lvl="1" indent="0" fontAlgn="auto">
              <a:spcAft>
                <a:spcPts val="0"/>
              </a:spcAft>
              <a:buNone/>
              <a:defRPr/>
            </a:pPr>
            <a:r>
              <a:rPr lang="en-US" dirty="0">
                <a:solidFill>
                  <a:schemeClr val="tx1"/>
                </a:solidFill>
              </a:rPr>
              <a:t>   Discounted </a:t>
            </a:r>
            <a:r>
              <a:rPr lang="en-US" b="1" dirty="0">
                <a:solidFill>
                  <a:schemeClr val="tx1"/>
                </a:solidFill>
              </a:rPr>
              <a:t>cumulative </a:t>
            </a:r>
            <a:r>
              <a:rPr lang="en-US" dirty="0">
                <a:solidFill>
                  <a:schemeClr val="tx1"/>
                </a:solidFill>
              </a:rPr>
              <a:t>reward for taking action ‘a’         </a:t>
            </a:r>
          </a:p>
          <a:p>
            <a:pPr marL="457200" lvl="1" indent="0" fontAlgn="auto">
              <a:spcAft>
                <a:spcPts val="0"/>
              </a:spcAft>
              <a:buNone/>
              <a:defRPr/>
            </a:pPr>
            <a:r>
              <a:rPr lang="en-US" dirty="0">
                <a:solidFill>
                  <a:schemeClr val="tx1"/>
                </a:solidFill>
              </a:rPr>
              <a:t>   from state s </a:t>
            </a:r>
          </a:p>
          <a:p>
            <a:pPr marL="457200" lvl="1" indent="0" fontAlgn="auto">
              <a:spcAft>
                <a:spcPts val="0"/>
              </a:spcAft>
              <a:buNone/>
              <a:defRPr/>
            </a:pPr>
            <a:r>
              <a:rPr lang="en-US" dirty="0">
                <a:solidFill>
                  <a:schemeClr val="tx1">
                    <a:lumMod val="65000"/>
                    <a:lumOff val="35000"/>
                  </a:schemeClr>
                </a:solidFill>
              </a:rPr>
              <a:t>			</a:t>
            </a:r>
            <a:endParaRPr lang="en-US" b="1" dirty="0">
              <a:solidFill>
                <a:schemeClr val="tx1">
                  <a:lumMod val="65000"/>
                  <a:lumOff val="35000"/>
                </a:schemeClr>
              </a:solidFill>
            </a:endParaRPr>
          </a:p>
        </p:txBody>
      </p:sp>
      <p:sp>
        <p:nvSpPr>
          <p:cNvPr id="6" name="Date Placeholder 5"/>
          <p:cNvSpPr>
            <a:spLocks noGrp="1"/>
          </p:cNvSpPr>
          <p:nvPr>
            <p:ph type="dt" sz="quarter"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8" name="Slide Number Placeholder 7"/>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21</a:t>
            </a:fld>
            <a:endParaRPr lang="en-US" dirty="0"/>
          </a:p>
        </p:txBody>
      </p:sp>
    </p:spTree>
    <p:extLst>
      <p:ext uri="{BB962C8B-B14F-4D97-AF65-F5344CB8AC3E}">
        <p14:creationId xmlns:p14="http://schemas.microsoft.com/office/powerpoint/2010/main" val="2160085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8"/>
          <p:cNvSpPr>
            <a:spLocks noGrp="1"/>
          </p:cNvSpPr>
          <p:nvPr>
            <p:ph type="title"/>
          </p:nvPr>
        </p:nvSpPr>
        <p:spPr/>
        <p:txBody>
          <a:bodyPr/>
          <a:lstStyle/>
          <a:p>
            <a:r>
              <a:rPr lang="en-US" altLang="en-US" dirty="0">
                <a:latin typeface="Arial" panose="020B0604020202020204" pitchFamily="34" charset="0"/>
              </a:rPr>
              <a:t>Q-Learning Utility Function</a:t>
            </a:r>
            <a:endParaRPr lang="en-US" altLang="en-US" sz="1600" dirty="0">
              <a:latin typeface="Arial" panose="020B0604020202020204" pitchFamily="34" charset="0"/>
            </a:endParaRPr>
          </a:p>
        </p:txBody>
      </p:sp>
      <p:sp>
        <p:nvSpPr>
          <p:cNvPr id="5" name="Content Placeholder 4"/>
          <p:cNvSpPr>
            <a:spLocks noGrp="1"/>
          </p:cNvSpPr>
          <p:nvPr>
            <p:ph idx="1"/>
          </p:nvPr>
        </p:nvSpPr>
        <p:spPr>
          <a:xfrm>
            <a:off x="457200" y="1362075"/>
            <a:ext cx="8153400" cy="5114925"/>
          </a:xfrm>
        </p:spPr>
        <p:txBody>
          <a:bodyPr rtlCol="0">
            <a:noAutofit/>
          </a:bodyPr>
          <a:lstStyle/>
          <a:p>
            <a:pPr fontAlgn="auto">
              <a:spcAft>
                <a:spcPts val="0"/>
              </a:spcAft>
              <a:buFont typeface="Arial" pitchFamily="34" charset="0"/>
              <a:buChar char="•"/>
              <a:defRPr/>
            </a:pPr>
            <a:r>
              <a:rPr lang="en-US" dirty="0">
                <a:solidFill>
                  <a:schemeClr val="tx1"/>
                </a:solidFill>
              </a:rPr>
              <a:t>Q(</a:t>
            </a:r>
            <a:r>
              <a:rPr lang="en-US" dirty="0" err="1">
                <a:solidFill>
                  <a:schemeClr val="tx1"/>
                </a:solidFill>
              </a:rPr>
              <a:t>s,a</a:t>
            </a:r>
            <a:r>
              <a:rPr lang="en-US" dirty="0">
                <a:solidFill>
                  <a:schemeClr val="tx1"/>
                </a:solidFill>
              </a:rPr>
              <a:t>) = utility function quantifying how good an action is given a certain state </a:t>
            </a:r>
          </a:p>
          <a:p>
            <a:pPr marL="0" indent="0" fontAlgn="auto">
              <a:spcAft>
                <a:spcPts val="0"/>
              </a:spcAft>
              <a:buNone/>
              <a:defRPr/>
            </a:pPr>
            <a:endParaRPr lang="en-US" dirty="0">
              <a:solidFill>
                <a:schemeClr val="tx1"/>
              </a:solidFill>
            </a:endParaRPr>
          </a:p>
          <a:p>
            <a:pPr marL="0" indent="0" fontAlgn="auto">
              <a:spcAft>
                <a:spcPts val="0"/>
              </a:spcAft>
              <a:buNone/>
              <a:defRPr/>
            </a:pPr>
            <a:r>
              <a:rPr lang="en-US" dirty="0">
                <a:solidFill>
                  <a:schemeClr val="tx1"/>
                </a:solidFill>
              </a:rPr>
              <a:t>	</a:t>
            </a:r>
            <a:r>
              <a:rPr lang="en-US" b="1" dirty="0">
                <a:solidFill>
                  <a:schemeClr val="tx1"/>
                </a:solidFill>
              </a:rPr>
              <a:t>= r(</a:t>
            </a:r>
            <a:r>
              <a:rPr lang="en-US" b="1" dirty="0" err="1">
                <a:solidFill>
                  <a:schemeClr val="tx1"/>
                </a:solidFill>
              </a:rPr>
              <a:t>s,a</a:t>
            </a:r>
            <a:r>
              <a:rPr lang="en-US" b="1" dirty="0">
                <a:solidFill>
                  <a:schemeClr val="tx1"/>
                </a:solidFill>
              </a:rPr>
              <a:t>)    +    </a:t>
            </a:r>
            <a:r>
              <a:rPr lang="el-GR" b="1" dirty="0">
                <a:solidFill>
                  <a:schemeClr val="tx1"/>
                </a:solidFill>
                <a:latin typeface="+mn-lt"/>
              </a:rPr>
              <a:t>γ</a:t>
            </a:r>
            <a:r>
              <a:rPr lang="el-GR" b="1" dirty="0">
                <a:solidFill>
                  <a:schemeClr val="tx1"/>
                </a:solidFill>
              </a:rPr>
              <a:t> </a:t>
            </a:r>
            <a:r>
              <a:rPr lang="en-US" b="1" dirty="0">
                <a:solidFill>
                  <a:schemeClr val="tx1"/>
                </a:solidFill>
              </a:rPr>
              <a:t>F</a:t>
            </a:r>
          </a:p>
          <a:p>
            <a:pPr fontAlgn="auto">
              <a:spcAft>
                <a:spcPts val="0"/>
              </a:spcAft>
              <a:buFont typeface="Arial" pitchFamily="34" charset="0"/>
              <a:buChar char="•"/>
              <a:defRPr/>
            </a:pPr>
            <a:endParaRPr lang="en-US" dirty="0">
              <a:solidFill>
                <a:schemeClr val="tx1">
                  <a:lumMod val="65000"/>
                  <a:lumOff val="35000"/>
                </a:schemeClr>
              </a:solidFill>
            </a:endParaRPr>
          </a:p>
        </p:txBody>
      </p:sp>
      <p:sp>
        <p:nvSpPr>
          <p:cNvPr id="6" name="Date Placeholder 5"/>
          <p:cNvSpPr>
            <a:spLocks noGrp="1"/>
          </p:cNvSpPr>
          <p:nvPr>
            <p:ph type="dt" sz="quarter"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8" name="Slide Number Placeholder 7"/>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22</a:t>
            </a:fld>
            <a:endParaRPr lang="en-US" dirty="0"/>
          </a:p>
        </p:txBody>
      </p:sp>
      <p:sp>
        <p:nvSpPr>
          <p:cNvPr id="15" name="Rectangle 14"/>
          <p:cNvSpPr/>
          <p:nvPr/>
        </p:nvSpPr>
        <p:spPr>
          <a:xfrm>
            <a:off x="4900512" y="2402220"/>
            <a:ext cx="3611770" cy="1385080"/>
          </a:xfrm>
          <a:prstGeom prst="rect">
            <a:avLst/>
          </a:prstGeom>
          <a:gradFill>
            <a:gsLst>
              <a:gs pos="0">
                <a:srgbClr val="004A8B"/>
              </a:gs>
              <a:gs pos="100000">
                <a:srgbClr val="4C81AE"/>
              </a:gs>
            </a:gsLst>
            <a:lin ang="16200000" scaled="1"/>
          </a:gradFill>
          <a:ln w="5715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rial" panose="020B0604020202020204" pitchFamily="34" charset="0"/>
                <a:cs typeface="Arial" panose="020B0604020202020204" pitchFamily="34" charset="0"/>
              </a:rPr>
              <a:t>Best value of rewards to come in the </a:t>
            </a:r>
            <a:r>
              <a:rPr lang="en-US" b="1" dirty="0">
                <a:latin typeface="Arial" panose="020B0604020202020204" pitchFamily="34" charset="0"/>
                <a:cs typeface="Arial" panose="020B0604020202020204" pitchFamily="34" charset="0"/>
              </a:rPr>
              <a:t>future</a:t>
            </a:r>
            <a:r>
              <a:rPr lang="en-US" dirty="0">
                <a:latin typeface="Arial" panose="020B0604020202020204" pitchFamily="34" charset="0"/>
                <a:cs typeface="Arial" panose="020B0604020202020204" pitchFamily="34" charset="0"/>
              </a:rPr>
              <a:t> when another state is transitioned into by a randomly taken action. </a:t>
            </a:r>
          </a:p>
        </p:txBody>
      </p:sp>
      <p:sp>
        <p:nvSpPr>
          <p:cNvPr id="16" name="Rectangle 15"/>
          <p:cNvSpPr/>
          <p:nvPr/>
        </p:nvSpPr>
        <p:spPr>
          <a:xfrm>
            <a:off x="3505200" y="4869924"/>
            <a:ext cx="4191001" cy="1383205"/>
          </a:xfrm>
          <a:prstGeom prst="rect">
            <a:avLst/>
          </a:prstGeom>
          <a:gradFill>
            <a:gsLst>
              <a:gs pos="0">
                <a:srgbClr val="0D875A"/>
              </a:gs>
              <a:gs pos="100000">
                <a:srgbClr val="56AB8B"/>
              </a:gs>
            </a:gsLst>
            <a:lin ang="16200000" scaled="1"/>
          </a:gradFill>
          <a:ln w="5715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γ</a:t>
            </a:r>
            <a:r>
              <a:rPr lang="en-US" dirty="0">
                <a:latin typeface="Arial" panose="020B0604020202020204" pitchFamily="34" charset="0"/>
                <a:cs typeface="Arial" panose="020B0604020202020204" pitchFamily="34" charset="0"/>
              </a:rPr>
              <a:t> = parameter between 0 &amp; 1.</a:t>
            </a:r>
          </a:p>
          <a:p>
            <a:r>
              <a:rPr lang="en-US" dirty="0">
                <a:latin typeface="Arial" panose="020B0604020202020204" pitchFamily="34" charset="0"/>
                <a:cs typeface="Arial" panose="020B0604020202020204" pitchFamily="34" charset="0"/>
              </a:rPr>
              <a:t>Balances effect of immediate reward vs. relative value of delayed rewards from the future.</a:t>
            </a:r>
          </a:p>
        </p:txBody>
      </p:sp>
      <p:cxnSp>
        <p:nvCxnSpPr>
          <p:cNvPr id="14" name="Straight Arrow Connector 13"/>
          <p:cNvCxnSpPr/>
          <p:nvPr/>
        </p:nvCxnSpPr>
        <p:spPr>
          <a:xfrm>
            <a:off x="4114800" y="3276600"/>
            <a:ext cx="733073" cy="1524000"/>
          </a:xfrm>
          <a:prstGeom prst="straightConnector1">
            <a:avLst/>
          </a:prstGeom>
          <a:ln w="38100">
            <a:solidFill>
              <a:schemeClr val="tx1">
                <a:lumMod val="50000"/>
                <a:lumOff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50485" y="4020355"/>
            <a:ext cx="2755977" cy="984798"/>
          </a:xfrm>
          <a:prstGeom prst="rect">
            <a:avLst/>
          </a:prstGeom>
          <a:gradFill>
            <a:gsLst>
              <a:gs pos="0">
                <a:srgbClr val="8B0E04"/>
              </a:gs>
              <a:gs pos="100000">
                <a:srgbClr val="AF1E2D"/>
              </a:gs>
            </a:gsLst>
            <a:lin ang="16200000" scaled="1"/>
          </a:gradFill>
          <a:ln w="5715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rial" panose="020B0604020202020204" pitchFamily="34" charset="0"/>
                <a:cs typeface="Arial" panose="020B0604020202020204" pitchFamily="34" charset="0"/>
              </a:rPr>
              <a:t>Immediate reward for performing an action ‘a’ in state ‘s’  </a:t>
            </a:r>
          </a:p>
        </p:txBody>
      </p:sp>
      <p:cxnSp>
        <p:nvCxnSpPr>
          <p:cNvPr id="12" name="Straight Arrow Connector 11"/>
          <p:cNvCxnSpPr/>
          <p:nvPr/>
        </p:nvCxnSpPr>
        <p:spPr>
          <a:xfrm flipH="1">
            <a:off x="1600200" y="3276600"/>
            <a:ext cx="614051" cy="668282"/>
          </a:xfrm>
          <a:prstGeom prst="straightConnector1">
            <a:avLst/>
          </a:prstGeom>
          <a:ln w="38100">
            <a:solidFill>
              <a:schemeClr val="tx1">
                <a:lumMod val="50000"/>
                <a:lumOff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238834" y="3094760"/>
            <a:ext cx="570222" cy="0"/>
          </a:xfrm>
          <a:prstGeom prst="straightConnector1">
            <a:avLst/>
          </a:prstGeom>
          <a:ln w="38100">
            <a:solidFill>
              <a:schemeClr val="tx1">
                <a:lumMod val="50000"/>
                <a:lumOff val="5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449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8"/>
          <p:cNvSpPr>
            <a:spLocks noGrp="1"/>
          </p:cNvSpPr>
          <p:nvPr>
            <p:ph type="title"/>
          </p:nvPr>
        </p:nvSpPr>
        <p:spPr/>
        <p:txBody>
          <a:bodyPr/>
          <a:lstStyle/>
          <a:p>
            <a:r>
              <a:rPr lang="en-US" altLang="en-US" dirty="0">
                <a:latin typeface="Arial" panose="020B0604020202020204" pitchFamily="34" charset="0"/>
              </a:rPr>
              <a:t>Q-Learning Algorithm Procedure</a:t>
            </a:r>
            <a:endParaRPr lang="en-US" altLang="en-US" sz="1600" dirty="0">
              <a:latin typeface="Arial" panose="020B0604020202020204" pitchFamily="34" charset="0"/>
            </a:endParaRPr>
          </a:p>
        </p:txBody>
      </p:sp>
      <p:sp>
        <p:nvSpPr>
          <p:cNvPr id="5" name="Content Placeholder 4"/>
          <p:cNvSpPr>
            <a:spLocks noGrp="1"/>
          </p:cNvSpPr>
          <p:nvPr>
            <p:ph idx="1"/>
          </p:nvPr>
        </p:nvSpPr>
        <p:spPr>
          <a:xfrm>
            <a:off x="519086" y="1219200"/>
            <a:ext cx="8054934" cy="1672571"/>
          </a:xfrm>
        </p:spPr>
        <p:txBody>
          <a:bodyPr rtlCol="0">
            <a:noAutofit/>
          </a:bodyPr>
          <a:lstStyle/>
          <a:p>
            <a:pPr fontAlgn="auto">
              <a:spcAft>
                <a:spcPts val="0"/>
              </a:spcAft>
              <a:buFont typeface="Arial" pitchFamily="34" charset="0"/>
              <a:buChar char="•"/>
              <a:defRPr/>
            </a:pPr>
            <a:r>
              <a:rPr lang="en-US" b="1" dirty="0">
                <a:solidFill>
                  <a:schemeClr val="tx1"/>
                </a:solidFill>
              </a:rPr>
              <a:t>Optimal policy→ trial and error learning search</a:t>
            </a:r>
          </a:p>
          <a:p>
            <a:pPr lvl="1" fontAlgn="auto">
              <a:spcAft>
                <a:spcPts val="0"/>
              </a:spcAft>
              <a:buFont typeface="Arial" pitchFamily="34" charset="0"/>
              <a:buChar char="•"/>
              <a:defRPr/>
            </a:pPr>
            <a:r>
              <a:rPr lang="en-US" sz="2300" dirty="0">
                <a:solidFill>
                  <a:schemeClr val="tx1"/>
                </a:solidFill>
              </a:rPr>
              <a:t>Find path that </a:t>
            </a:r>
            <a:r>
              <a:rPr lang="en-US" sz="2300" b="1" dirty="0">
                <a:solidFill>
                  <a:schemeClr val="tx1"/>
                </a:solidFill>
              </a:rPr>
              <a:t>maximizes </a:t>
            </a:r>
            <a:r>
              <a:rPr lang="en-US" sz="2300" b="1" u="sng" dirty="0">
                <a:solidFill>
                  <a:schemeClr val="tx1"/>
                </a:solidFill>
              </a:rPr>
              <a:t>cumulative</a:t>
            </a:r>
            <a:r>
              <a:rPr lang="en-US" sz="2300" b="1" dirty="0">
                <a:solidFill>
                  <a:schemeClr val="tx1"/>
                </a:solidFill>
              </a:rPr>
              <a:t> reward </a:t>
            </a:r>
            <a:r>
              <a:rPr lang="en-US" sz="2300" dirty="0">
                <a:solidFill>
                  <a:schemeClr val="tx1"/>
                </a:solidFill>
              </a:rPr>
              <a:t>over many state-action transitions from various starting points</a:t>
            </a:r>
          </a:p>
        </p:txBody>
      </p:sp>
      <p:sp>
        <p:nvSpPr>
          <p:cNvPr id="6" name="Date Placeholder 5"/>
          <p:cNvSpPr>
            <a:spLocks noGrp="1"/>
          </p:cNvSpPr>
          <p:nvPr>
            <p:ph type="dt" sz="quarter"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8" name="Slide Number Placeholder 7"/>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23</a:t>
            </a:fld>
            <a:endParaRPr lang="en-US" dirty="0"/>
          </a:p>
        </p:txBody>
      </p:sp>
      <p:sp>
        <p:nvSpPr>
          <p:cNvPr id="15" name="Content Placeholder 4"/>
          <p:cNvSpPr txBox="1">
            <a:spLocks/>
          </p:cNvSpPr>
          <p:nvPr/>
        </p:nvSpPr>
        <p:spPr bwMode="auto">
          <a:xfrm>
            <a:off x="533400" y="3206909"/>
            <a:ext cx="51054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342900" indent="-342900" algn="l" rtl="0" eaLnBrk="1" fontAlgn="base" hangingPunct="1">
              <a:spcBef>
                <a:spcPct val="20000"/>
              </a:spcBef>
              <a:spcAft>
                <a:spcPct val="0"/>
              </a:spcAft>
              <a:buClr>
                <a:srgbClr val="AF1E2D"/>
              </a:buClr>
              <a:buSzPct val="110000"/>
              <a:buFont typeface="Arial" charset="0"/>
              <a:buChar char="•"/>
              <a:defRPr sz="2800" kern="1200">
                <a:solidFill>
                  <a:srgbClr val="595959"/>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charset="0"/>
              <a:buChar char="•"/>
              <a:defRPr sz="2400" kern="1200">
                <a:solidFill>
                  <a:srgbClr val="595959"/>
                </a:solidFill>
                <a:latin typeface="Arial" pitchFamily="34" charset="0"/>
                <a:ea typeface="+mn-ea"/>
                <a:cs typeface="Arial" pitchFamily="34" charset="0"/>
              </a:defRPr>
            </a:lvl2pPr>
            <a:lvl3pPr marL="1143000" indent="-228600" algn="l" rtl="0" eaLnBrk="1" fontAlgn="base" hangingPunct="1">
              <a:spcBef>
                <a:spcPct val="20000"/>
              </a:spcBef>
              <a:spcAft>
                <a:spcPct val="0"/>
              </a:spcAft>
              <a:buSzPct val="75000"/>
              <a:buFont typeface="Courier New" pitchFamily="49" charset="0"/>
              <a:buChar char="o"/>
              <a:defRPr sz="2000" kern="1200">
                <a:solidFill>
                  <a:srgbClr val="595959"/>
                </a:solidFill>
                <a:latin typeface="Arial" pitchFamily="34" charset="0"/>
                <a:ea typeface="+mn-ea"/>
                <a:cs typeface="Arial" pitchFamily="34" charset="0"/>
              </a:defRPr>
            </a:lvl3pPr>
            <a:lvl4pPr marL="1600200" indent="-228600" algn="l" rtl="0" eaLnBrk="1" fontAlgn="base" hangingPunct="1">
              <a:spcBef>
                <a:spcPct val="20000"/>
              </a:spcBef>
              <a:spcAft>
                <a:spcPct val="0"/>
              </a:spcAft>
              <a:buFont typeface="Arial" charset="0"/>
              <a:buChar char="–"/>
              <a:defRPr kern="1200">
                <a:solidFill>
                  <a:srgbClr val="595959"/>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Wingdings" pitchFamily="2" charset="2"/>
              <a:buChar char="§"/>
              <a:defRPr kern="1200">
                <a:solidFill>
                  <a:srgbClr val="595959"/>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buFont typeface="Arial" pitchFamily="34" charset="0"/>
              <a:buChar char="•"/>
              <a:defRPr/>
            </a:pPr>
            <a:r>
              <a:rPr lang="en-US" b="1" dirty="0">
                <a:solidFill>
                  <a:schemeClr val="tx1"/>
                </a:solidFill>
              </a:rPr>
              <a:t>Iterative algorithm:  </a:t>
            </a:r>
          </a:p>
          <a:p>
            <a:pPr lvl="1" fontAlgn="auto">
              <a:spcAft>
                <a:spcPts val="0"/>
              </a:spcAft>
              <a:buFont typeface="Arial" pitchFamily="34" charset="0"/>
              <a:buChar char="•"/>
              <a:defRPr/>
            </a:pPr>
            <a:r>
              <a:rPr lang="en-US" sz="2300" dirty="0">
                <a:solidFill>
                  <a:schemeClr val="tx1"/>
                </a:solidFill>
              </a:rPr>
              <a:t>Episodically pursue all pathways from various points</a:t>
            </a:r>
          </a:p>
          <a:p>
            <a:pPr lvl="1" fontAlgn="auto">
              <a:spcAft>
                <a:spcPts val="0"/>
              </a:spcAft>
              <a:buFont typeface="Arial" pitchFamily="34" charset="0"/>
              <a:buChar char="•"/>
              <a:defRPr/>
            </a:pPr>
            <a:r>
              <a:rPr lang="en-US" sz="2300" dirty="0">
                <a:solidFill>
                  <a:schemeClr val="tx1"/>
                </a:solidFill>
              </a:rPr>
              <a:t>Choose actions ‘a’ that </a:t>
            </a:r>
            <a:r>
              <a:rPr lang="en-US" sz="2300" b="1" dirty="0">
                <a:solidFill>
                  <a:schemeClr val="tx1"/>
                </a:solidFill>
              </a:rPr>
              <a:t>maximize</a:t>
            </a:r>
            <a:r>
              <a:rPr lang="en-US" sz="2300" dirty="0">
                <a:solidFill>
                  <a:schemeClr val="tx1"/>
                </a:solidFill>
              </a:rPr>
              <a:t> Q when in any state ‘s’</a:t>
            </a:r>
          </a:p>
          <a:p>
            <a:pPr lvl="1" fontAlgn="auto">
              <a:spcAft>
                <a:spcPts val="0"/>
              </a:spcAft>
              <a:buFont typeface="Arial" pitchFamily="34" charset="0"/>
              <a:buChar char="•"/>
              <a:defRPr/>
            </a:pPr>
            <a:r>
              <a:rPr lang="en-US" sz="2300" dirty="0">
                <a:solidFill>
                  <a:schemeClr val="tx1"/>
                </a:solidFill>
              </a:rPr>
              <a:t>Eventually after many episodes </a:t>
            </a:r>
            <a:r>
              <a:rPr lang="en-US" sz="2300" b="1" dirty="0">
                <a:solidFill>
                  <a:schemeClr val="tx1"/>
                </a:solidFill>
              </a:rPr>
              <a:t>optimal Q function </a:t>
            </a:r>
            <a:r>
              <a:rPr lang="en-US" sz="2300" dirty="0">
                <a:solidFill>
                  <a:schemeClr val="tx1"/>
                </a:solidFill>
              </a:rPr>
              <a:t>attained</a:t>
            </a:r>
          </a:p>
          <a:p>
            <a:pPr lvl="1" fontAlgn="auto">
              <a:spcAft>
                <a:spcPts val="0"/>
              </a:spcAft>
              <a:buFont typeface="Arial" pitchFamily="34" charset="0"/>
              <a:buChar char="•"/>
              <a:defRPr/>
            </a:pPr>
            <a:endParaRPr lang="en-US" dirty="0">
              <a:solidFill>
                <a:schemeClr val="tx1"/>
              </a:solidFill>
            </a:endParaRPr>
          </a:p>
        </p:txBody>
      </p:sp>
      <p:grpSp>
        <p:nvGrpSpPr>
          <p:cNvPr id="3" name="Group 2"/>
          <p:cNvGrpSpPr/>
          <p:nvPr/>
        </p:nvGrpSpPr>
        <p:grpSpPr>
          <a:xfrm>
            <a:off x="5426222" y="3360371"/>
            <a:ext cx="2994823" cy="2659429"/>
            <a:chOff x="5560291" y="2976231"/>
            <a:chExt cx="3176023" cy="2741078"/>
          </a:xfrm>
        </p:grpSpPr>
        <p:sp>
          <p:nvSpPr>
            <p:cNvPr id="16" name="TextBox 15"/>
            <p:cNvSpPr txBox="1"/>
            <p:nvPr/>
          </p:nvSpPr>
          <p:spPr>
            <a:xfrm>
              <a:off x="5560291" y="4079944"/>
              <a:ext cx="992579" cy="430887"/>
            </a:xfrm>
            <a:prstGeom prst="rect">
              <a:avLst/>
            </a:prstGeom>
            <a:noFill/>
          </p:spPr>
          <p:txBody>
            <a:bodyPr wrap="none" rtlCol="0">
              <a:spAutoFit/>
            </a:bodyPr>
            <a:lstStyle/>
            <a:p>
              <a:r>
                <a:rPr lang="en-US" sz="1100" b="1" dirty="0">
                  <a:solidFill>
                    <a:schemeClr val="accent5">
                      <a:lumMod val="75000"/>
                    </a:schemeClr>
                  </a:solidFill>
                  <a:latin typeface="Arial" panose="020B0604020202020204" pitchFamily="34" charset="0"/>
                  <a:cs typeface="Arial" panose="020B0604020202020204" pitchFamily="34" charset="0"/>
                </a:rPr>
                <a:t>Perceptions</a:t>
              </a:r>
            </a:p>
            <a:p>
              <a:pPr algn="ctr"/>
              <a:r>
                <a:rPr lang="en-US" sz="1100" b="1" dirty="0">
                  <a:solidFill>
                    <a:schemeClr val="accent5">
                      <a:lumMod val="75000"/>
                    </a:schemeClr>
                  </a:solidFill>
                  <a:latin typeface="Arial" panose="020B0604020202020204" pitchFamily="34" charset="0"/>
                  <a:cs typeface="Arial" panose="020B0604020202020204" pitchFamily="34" charset="0"/>
                </a:rPr>
                <a:t>(s)</a:t>
              </a:r>
            </a:p>
          </p:txBody>
        </p:sp>
        <p:sp>
          <p:nvSpPr>
            <p:cNvPr id="17" name="TextBox 16"/>
            <p:cNvSpPr txBox="1"/>
            <p:nvPr/>
          </p:nvSpPr>
          <p:spPr>
            <a:xfrm>
              <a:off x="6571940" y="4079944"/>
              <a:ext cx="623889" cy="430887"/>
            </a:xfrm>
            <a:prstGeom prst="rect">
              <a:avLst/>
            </a:prstGeom>
            <a:noFill/>
          </p:spPr>
          <p:txBody>
            <a:bodyPr wrap="none" rtlCol="0">
              <a:spAutoFit/>
            </a:bodyPr>
            <a:lstStyle/>
            <a:p>
              <a:r>
                <a:rPr lang="en-US" sz="1100" b="1" dirty="0">
                  <a:solidFill>
                    <a:srgbClr val="AF1E2D"/>
                  </a:solidFill>
                  <a:latin typeface="Arial" panose="020B0604020202020204" pitchFamily="34" charset="0"/>
                  <a:cs typeface="Arial" panose="020B0604020202020204" pitchFamily="34" charset="0"/>
                </a:rPr>
                <a:t>Action</a:t>
              </a:r>
            </a:p>
            <a:p>
              <a:pPr algn="ctr"/>
              <a:r>
                <a:rPr lang="en-US" sz="1100" b="1" dirty="0">
                  <a:solidFill>
                    <a:srgbClr val="AF1E2D"/>
                  </a:solidFill>
                  <a:latin typeface="Arial" panose="020B0604020202020204" pitchFamily="34" charset="0"/>
                  <a:cs typeface="Arial" panose="020B0604020202020204" pitchFamily="34" charset="0"/>
                </a:rPr>
                <a:t>(a)</a:t>
              </a:r>
            </a:p>
          </p:txBody>
        </p:sp>
        <p:sp>
          <p:nvSpPr>
            <p:cNvPr id="18" name="TextBox 17"/>
            <p:cNvSpPr txBox="1"/>
            <p:nvPr/>
          </p:nvSpPr>
          <p:spPr>
            <a:xfrm>
              <a:off x="7170989" y="4079943"/>
              <a:ext cx="1470274" cy="430887"/>
            </a:xfrm>
            <a:prstGeom prst="rect">
              <a:avLst/>
            </a:prstGeom>
            <a:noFill/>
          </p:spPr>
          <p:txBody>
            <a:bodyPr wrap="none" rtlCol="0">
              <a:spAutoFit/>
            </a:bodyPr>
            <a:lstStyle/>
            <a:p>
              <a:r>
                <a:rPr lang="en-US" sz="1100" b="1" dirty="0">
                  <a:solidFill>
                    <a:srgbClr val="00B050"/>
                  </a:solidFill>
                  <a:latin typeface="Arial" panose="020B0604020202020204" pitchFamily="34" charset="0"/>
                  <a:cs typeface="Arial" panose="020B0604020202020204" pitchFamily="34" charset="0"/>
                </a:rPr>
                <a:t>Reinforcement (+/-)</a:t>
              </a:r>
            </a:p>
            <a:p>
              <a:pPr algn="ctr"/>
              <a:r>
                <a:rPr lang="en-US" sz="1100" b="1" dirty="0">
                  <a:solidFill>
                    <a:srgbClr val="00B050"/>
                  </a:solidFill>
                  <a:latin typeface="Arial" panose="020B0604020202020204" pitchFamily="34" charset="0"/>
                  <a:cs typeface="Arial" panose="020B0604020202020204" pitchFamily="34" charset="0"/>
                </a:rPr>
                <a:t>R(s, a)</a:t>
              </a:r>
            </a:p>
          </p:txBody>
        </p:sp>
        <p:cxnSp>
          <p:nvCxnSpPr>
            <p:cNvPr id="19" name="Straight Arrow Connector 18"/>
            <p:cNvCxnSpPr/>
            <p:nvPr/>
          </p:nvCxnSpPr>
          <p:spPr>
            <a:xfrm flipV="1">
              <a:off x="6367754" y="3618938"/>
              <a:ext cx="322985" cy="1455664"/>
            </a:xfrm>
            <a:prstGeom prst="straightConnector1">
              <a:avLst/>
            </a:prstGeom>
            <a:ln w="28575">
              <a:solidFill>
                <a:schemeClr val="accent5">
                  <a:lumMod val="75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067556" y="3612976"/>
              <a:ext cx="189336" cy="1461626"/>
            </a:xfrm>
            <a:prstGeom prst="straightConnector1">
              <a:avLst/>
            </a:prstGeom>
            <a:ln w="28575">
              <a:solidFill>
                <a:srgbClr val="AF1E2D"/>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555114" y="3618939"/>
              <a:ext cx="127369" cy="1455664"/>
            </a:xfrm>
            <a:prstGeom prst="straightConnector1">
              <a:avLst/>
            </a:prstGeom>
            <a:ln w="28575">
              <a:solidFill>
                <a:srgbClr val="00B050"/>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621826" y="2976231"/>
              <a:ext cx="3114488" cy="642707"/>
            </a:xfrm>
            <a:prstGeom prst="rect">
              <a:avLst/>
            </a:prstGeom>
            <a:solidFill>
              <a:schemeClr val="bg1">
                <a:lumMod val="85000"/>
              </a:schemeClr>
            </a:solidFill>
            <a:ln w="6350">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Learning Agent</a:t>
              </a:r>
            </a:p>
            <a:p>
              <a:pPr algn="ctr"/>
              <a:r>
                <a:rPr lang="en-US" sz="2000" dirty="0">
                  <a:solidFill>
                    <a:schemeClr val="tx1"/>
                  </a:solidFill>
                  <a:latin typeface="Arial" panose="020B0604020202020204" pitchFamily="34" charset="0"/>
                  <a:cs typeface="Arial" panose="020B0604020202020204" pitchFamily="34" charset="0"/>
                </a:rPr>
                <a:t>Internal state</a:t>
              </a:r>
            </a:p>
          </p:txBody>
        </p:sp>
        <p:sp>
          <p:nvSpPr>
            <p:cNvPr id="23" name="Rectangle 22"/>
            <p:cNvSpPr/>
            <p:nvPr/>
          </p:nvSpPr>
          <p:spPr>
            <a:xfrm>
              <a:off x="5621826" y="5074602"/>
              <a:ext cx="3114488" cy="642707"/>
            </a:xfrm>
            <a:prstGeom prst="rect">
              <a:avLst/>
            </a:prstGeom>
            <a:solidFill>
              <a:schemeClr val="bg1">
                <a:lumMod val="85000"/>
              </a:schemeClr>
            </a:solidFill>
            <a:ln w="6350">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Environment</a:t>
              </a:r>
              <a:endParaRPr lang="en-US" sz="2000" dirty="0">
                <a:solidFill>
                  <a:schemeClr val="tx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38695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081" y="228600"/>
            <a:ext cx="8534400" cy="715962"/>
          </a:xfrm>
        </p:spPr>
        <p:txBody>
          <a:bodyPr>
            <a:normAutofit/>
          </a:bodyPr>
          <a:lstStyle/>
          <a:p>
            <a:r>
              <a:rPr lang="en-US" sz="2800" dirty="0">
                <a:latin typeface="Arial" panose="020B0604020202020204" pitchFamily="34" charset="0"/>
              </a:rPr>
              <a:t>Value Field to Instant Reward Field Estimation</a:t>
            </a:r>
          </a:p>
        </p:txBody>
      </p:sp>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24</a:t>
            </a:fld>
            <a:endParaRPr lang="en-US"/>
          </a:p>
        </p:txBody>
      </p:sp>
      <p:pic>
        <p:nvPicPr>
          <p:cNvPr id="3075" name="Picture 3" descr="C:\Users\jaffourtit\Desktop\q-learning-graph.PNG"/>
          <p:cNvPicPr>
            <a:picLocks noChangeAspect="1" noChangeArrowheads="1"/>
          </p:cNvPicPr>
          <p:nvPr/>
        </p:nvPicPr>
        <p:blipFill rotWithShape="1">
          <a:blip r:embed="rId2">
            <a:extLst>
              <a:ext uri="{28A0092B-C50C-407E-A947-70E740481C1C}">
                <a14:useLocalDpi xmlns:a14="http://schemas.microsoft.com/office/drawing/2010/main" val="0"/>
              </a:ext>
            </a:extLst>
          </a:blip>
          <a:srcRect l="4860" r="4650"/>
          <a:stretch/>
        </p:blipFill>
        <p:spPr bwMode="auto">
          <a:xfrm>
            <a:off x="1676400" y="4506418"/>
            <a:ext cx="3200400" cy="20056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3400" y="1143000"/>
            <a:ext cx="8153400"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Spatial optimal pathway estimation emanates from Q-Learning and SARSA</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Q-Learning and SARSA are contingent on estimates of the </a:t>
            </a:r>
            <a:r>
              <a:rPr lang="en-US" sz="2000" b="1" dirty="0">
                <a:latin typeface="Arial" panose="020B0604020202020204" pitchFamily="34" charset="0"/>
                <a:cs typeface="Arial" panose="020B0604020202020204" pitchFamily="34" charset="0"/>
              </a:rPr>
              <a:t>Instant Reward Matrix</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Instant Reward Matrix = R(state, action) emanates from the Value Field</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Each nodal state element of R has a </a:t>
            </a:r>
            <a:r>
              <a:rPr lang="en-US" sz="2000" b="1" dirty="0">
                <a:latin typeface="Arial" panose="020B0604020202020204" pitchFamily="34" charset="0"/>
                <a:cs typeface="Arial" panose="020B0604020202020204" pitchFamily="34" charset="0"/>
              </a:rPr>
              <a:t>reward </a:t>
            </a:r>
            <a:r>
              <a:rPr lang="en-US" sz="2000" dirty="0">
                <a:latin typeface="Arial" panose="020B0604020202020204" pitchFamily="34" charset="0"/>
                <a:cs typeface="Arial" panose="020B0604020202020204" pitchFamily="34" charset="0"/>
              </a:rPr>
              <a:t>attained by virtue of mapping </a:t>
            </a:r>
            <a:r>
              <a:rPr lang="en-US" sz="2000" b="1" dirty="0">
                <a:latin typeface="Arial" panose="020B0604020202020204" pitchFamily="34" charset="0"/>
                <a:cs typeface="Arial" panose="020B0604020202020204" pitchFamily="34" charset="0"/>
              </a:rPr>
              <a:t>into</a:t>
            </a:r>
            <a:r>
              <a:rPr lang="en-US" sz="2000" dirty="0">
                <a:latin typeface="Arial" panose="020B0604020202020204" pitchFamily="34" charset="0"/>
                <a:cs typeface="Arial" panose="020B0604020202020204" pitchFamily="34" charset="0"/>
              </a:rPr>
              <a:t> that nodal state</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End Result -&gt; </a:t>
            </a:r>
            <a:r>
              <a:rPr lang="en-US" sz="2000" b="1" dirty="0">
                <a:latin typeface="Arial" panose="020B0604020202020204" pitchFamily="34" charset="0"/>
                <a:cs typeface="Arial" panose="020B0604020202020204" pitchFamily="34" charset="0"/>
              </a:rPr>
              <a:t>Q(</a:t>
            </a:r>
            <a:r>
              <a:rPr lang="en-US" sz="2000" b="1" dirty="0" err="1">
                <a:latin typeface="Arial" panose="020B0604020202020204" pitchFamily="34" charset="0"/>
                <a:cs typeface="Arial" panose="020B0604020202020204" pitchFamily="34" charset="0"/>
              </a:rPr>
              <a:t>s,a</a:t>
            </a:r>
            <a:r>
              <a:rPr lang="en-US" sz="2000"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2000" dirty="0"/>
          </a:p>
        </p:txBody>
      </p:sp>
      <p:pic>
        <p:nvPicPr>
          <p:cNvPr id="3076" name="Picture 4" descr="C:\Users\jaffourtit\Desktop\Cap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293270"/>
            <a:ext cx="3486896" cy="222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013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8"/>
          <p:cNvSpPr>
            <a:spLocks noGrp="1"/>
          </p:cNvSpPr>
          <p:nvPr>
            <p:ph type="title"/>
          </p:nvPr>
        </p:nvSpPr>
        <p:spPr/>
        <p:txBody>
          <a:bodyPr/>
          <a:lstStyle/>
          <a:p>
            <a:r>
              <a:rPr lang="en-US" altLang="en-US" sz="3600" dirty="0">
                <a:latin typeface="Arial" panose="020B0604020202020204" pitchFamily="34" charset="0"/>
              </a:rPr>
              <a:t>Dijkstra’s Algorithm</a:t>
            </a:r>
          </a:p>
        </p:txBody>
      </p:sp>
      <p:sp>
        <p:nvSpPr>
          <p:cNvPr id="6" name="Date Placeholder 5"/>
          <p:cNvSpPr>
            <a:spLocks noGrp="1"/>
          </p:cNvSpPr>
          <p:nvPr>
            <p:ph type="dt" sz="quarter"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8" name="Slide Number Placeholder 7"/>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25</a:t>
            </a:fld>
            <a:endParaRPr lang="en-US" dirty="0"/>
          </a:p>
        </p:txBody>
      </p:sp>
      <p:sp>
        <p:nvSpPr>
          <p:cNvPr id="15" name="Content Placeholder 4"/>
          <p:cNvSpPr txBox="1">
            <a:spLocks/>
          </p:cNvSpPr>
          <p:nvPr/>
        </p:nvSpPr>
        <p:spPr bwMode="auto">
          <a:xfrm>
            <a:off x="460375" y="1219200"/>
            <a:ext cx="8136273" cy="498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342900" indent="-342900" algn="l" rtl="0" eaLnBrk="1" fontAlgn="base" hangingPunct="1">
              <a:spcBef>
                <a:spcPct val="20000"/>
              </a:spcBef>
              <a:spcAft>
                <a:spcPct val="0"/>
              </a:spcAft>
              <a:buClr>
                <a:srgbClr val="AF1E2D"/>
              </a:buClr>
              <a:buSzPct val="110000"/>
              <a:buFont typeface="Arial" charset="0"/>
              <a:buChar char="•"/>
              <a:defRPr sz="2800" kern="1200">
                <a:solidFill>
                  <a:srgbClr val="595959"/>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charset="0"/>
              <a:buChar char="•"/>
              <a:defRPr sz="2400" kern="1200">
                <a:solidFill>
                  <a:srgbClr val="595959"/>
                </a:solidFill>
                <a:latin typeface="Arial" pitchFamily="34" charset="0"/>
                <a:ea typeface="+mn-ea"/>
                <a:cs typeface="Arial" pitchFamily="34" charset="0"/>
              </a:defRPr>
            </a:lvl2pPr>
            <a:lvl3pPr marL="1143000" indent="-228600" algn="l" rtl="0" eaLnBrk="1" fontAlgn="base" hangingPunct="1">
              <a:spcBef>
                <a:spcPct val="20000"/>
              </a:spcBef>
              <a:spcAft>
                <a:spcPct val="0"/>
              </a:spcAft>
              <a:buSzPct val="75000"/>
              <a:buFont typeface="Courier New" pitchFamily="49" charset="0"/>
              <a:buChar char="o"/>
              <a:defRPr sz="2000" kern="1200">
                <a:solidFill>
                  <a:srgbClr val="595959"/>
                </a:solidFill>
                <a:latin typeface="Arial" pitchFamily="34" charset="0"/>
                <a:ea typeface="+mn-ea"/>
                <a:cs typeface="Arial" pitchFamily="34" charset="0"/>
              </a:defRPr>
            </a:lvl3pPr>
            <a:lvl4pPr marL="1600200" indent="-228600" algn="l" rtl="0" eaLnBrk="1" fontAlgn="base" hangingPunct="1">
              <a:spcBef>
                <a:spcPct val="20000"/>
              </a:spcBef>
              <a:spcAft>
                <a:spcPct val="0"/>
              </a:spcAft>
              <a:buFont typeface="Arial" charset="0"/>
              <a:buChar char="–"/>
              <a:defRPr kern="1200">
                <a:solidFill>
                  <a:srgbClr val="595959"/>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Wingdings" pitchFamily="2" charset="2"/>
              <a:buChar char="§"/>
              <a:defRPr kern="1200">
                <a:solidFill>
                  <a:srgbClr val="595959"/>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tx1"/>
                </a:solidFill>
              </a:rPr>
              <a:t>Dijkstra’s  Algorithm actually finds the </a:t>
            </a:r>
            <a:r>
              <a:rPr lang="en-US" sz="2000" b="1" dirty="0">
                <a:solidFill>
                  <a:schemeClr val="tx1"/>
                </a:solidFill>
              </a:rPr>
              <a:t>path of least steps and cost</a:t>
            </a:r>
            <a:endParaRPr lang="en-US" sz="2000" dirty="0">
              <a:solidFill>
                <a:schemeClr val="tx1"/>
              </a:solidFill>
            </a:endParaRPr>
          </a:p>
          <a:p>
            <a:pPr marL="0" indent="0">
              <a:buNone/>
            </a:pPr>
            <a:endParaRPr lang="en-US" sz="2000" dirty="0">
              <a:solidFill>
                <a:schemeClr val="tx1"/>
              </a:solidFill>
            </a:endParaRPr>
          </a:p>
          <a:p>
            <a:r>
              <a:rPr lang="en-US" sz="2000" dirty="0">
                <a:solidFill>
                  <a:schemeClr val="tx1"/>
                </a:solidFill>
              </a:rPr>
              <a:t>Resulting Q(</a:t>
            </a:r>
            <a:r>
              <a:rPr lang="en-US" sz="2000" dirty="0" err="1">
                <a:solidFill>
                  <a:schemeClr val="tx1"/>
                </a:solidFill>
              </a:rPr>
              <a:t>s,a</a:t>
            </a:r>
            <a:r>
              <a:rPr lang="en-US" sz="2000" dirty="0">
                <a:solidFill>
                  <a:schemeClr val="tx1"/>
                </a:solidFill>
              </a:rPr>
              <a:t>) from Q-learning and SARSA has high values indicating high rewards for the agent to follow</a:t>
            </a:r>
          </a:p>
          <a:p>
            <a:endParaRPr lang="en-US" sz="2000" dirty="0">
              <a:solidFill>
                <a:schemeClr val="tx1"/>
              </a:solidFill>
            </a:endParaRPr>
          </a:p>
          <a:p>
            <a:r>
              <a:rPr lang="en-US" sz="2000" dirty="0">
                <a:solidFill>
                  <a:schemeClr val="tx1"/>
                </a:solidFill>
              </a:rPr>
              <a:t>In the Dijkstra Algorithm </a:t>
            </a:r>
            <a:r>
              <a:rPr lang="en-US" sz="2000" b="1" dirty="0">
                <a:solidFill>
                  <a:schemeClr val="tx1"/>
                </a:solidFill>
              </a:rPr>
              <a:t>large Q values ~ large costs </a:t>
            </a:r>
            <a:r>
              <a:rPr lang="en-US" sz="2000" dirty="0">
                <a:solidFill>
                  <a:schemeClr val="tx1"/>
                </a:solidFill>
              </a:rPr>
              <a:t>and would actually be avoided. Therefore, </a:t>
            </a:r>
            <a:r>
              <a:rPr lang="en-US" sz="2000" b="1" dirty="0">
                <a:solidFill>
                  <a:schemeClr val="tx1"/>
                </a:solidFill>
              </a:rPr>
              <a:t>invert</a:t>
            </a:r>
            <a:r>
              <a:rPr lang="en-US" sz="2000" dirty="0">
                <a:solidFill>
                  <a:schemeClr val="tx1"/>
                </a:solidFill>
              </a:rPr>
              <a:t> Q(</a:t>
            </a:r>
            <a:r>
              <a:rPr lang="en-US" sz="2000" dirty="0" err="1">
                <a:solidFill>
                  <a:schemeClr val="tx1"/>
                </a:solidFill>
              </a:rPr>
              <a:t>s,a</a:t>
            </a:r>
            <a:r>
              <a:rPr lang="en-US" sz="2000" dirty="0">
                <a:solidFill>
                  <a:schemeClr val="tx1"/>
                </a:solidFill>
              </a:rPr>
              <a:t>) elements </a:t>
            </a:r>
          </a:p>
          <a:p>
            <a:endParaRPr lang="en-US" sz="2000" dirty="0">
              <a:solidFill>
                <a:schemeClr val="tx1"/>
              </a:solidFill>
            </a:endParaRPr>
          </a:p>
          <a:p>
            <a:r>
              <a:rPr lang="en-US" sz="2000" dirty="0">
                <a:solidFill>
                  <a:schemeClr val="tx1"/>
                </a:solidFill>
              </a:rPr>
              <a:t>Inverted Q(</a:t>
            </a:r>
            <a:r>
              <a:rPr lang="en-US" sz="2000" dirty="0" err="1">
                <a:solidFill>
                  <a:schemeClr val="tx1"/>
                </a:solidFill>
              </a:rPr>
              <a:t>s,a</a:t>
            </a:r>
            <a:r>
              <a:rPr lang="en-US" sz="2000" dirty="0">
                <a:solidFill>
                  <a:schemeClr val="tx1"/>
                </a:solidFill>
              </a:rPr>
              <a:t>) = cost field where the smallest values are the least costing</a:t>
            </a:r>
          </a:p>
          <a:p>
            <a:endParaRPr lang="en-US" sz="2000" dirty="0">
              <a:solidFill>
                <a:schemeClr val="tx1"/>
              </a:solidFill>
            </a:endParaRPr>
          </a:p>
          <a:p>
            <a:r>
              <a:rPr lang="en-US" sz="2000" dirty="0">
                <a:solidFill>
                  <a:schemeClr val="tx1"/>
                </a:solidFill>
              </a:rPr>
              <a:t>Dijkstra’s Algorithm applied, and optimal path found based on the </a:t>
            </a:r>
            <a:r>
              <a:rPr lang="en-US" sz="2000" b="1" dirty="0">
                <a:solidFill>
                  <a:schemeClr val="tx1"/>
                </a:solidFill>
              </a:rPr>
              <a:t>smallest steps </a:t>
            </a:r>
            <a:r>
              <a:rPr lang="en-US" sz="2000" dirty="0">
                <a:solidFill>
                  <a:schemeClr val="tx1"/>
                </a:solidFill>
              </a:rPr>
              <a:t>and the </a:t>
            </a:r>
            <a:r>
              <a:rPr lang="en-US" sz="2000" b="1" dirty="0">
                <a:solidFill>
                  <a:schemeClr val="tx1"/>
                </a:solidFill>
              </a:rPr>
              <a:t>largest Q(</a:t>
            </a:r>
            <a:r>
              <a:rPr lang="en-US" sz="2000" b="1" dirty="0" err="1">
                <a:solidFill>
                  <a:schemeClr val="tx1"/>
                </a:solidFill>
              </a:rPr>
              <a:t>s,a</a:t>
            </a:r>
            <a:r>
              <a:rPr lang="en-US" sz="2000" b="1" dirty="0">
                <a:solidFill>
                  <a:schemeClr val="tx1"/>
                </a:solidFill>
              </a:rPr>
              <a:t>) rewards</a:t>
            </a:r>
            <a:endParaRPr lang="en-US" sz="2000" dirty="0">
              <a:solidFill>
                <a:schemeClr val="tx1"/>
              </a:solidFill>
            </a:endParaRPr>
          </a:p>
          <a:p>
            <a:pPr marL="0" indent="0">
              <a:buNone/>
            </a:pPr>
            <a:endParaRPr lang="en-US" sz="1800" dirty="0">
              <a:solidFill>
                <a:schemeClr val="tx1"/>
              </a:solidFill>
            </a:endParaRPr>
          </a:p>
          <a:p>
            <a:pPr fontAlgn="auto">
              <a:spcAft>
                <a:spcPts val="0"/>
              </a:spcAft>
              <a:defRPr/>
            </a:pPr>
            <a:endParaRPr lang="en-US" sz="1800" dirty="0">
              <a:solidFill>
                <a:schemeClr val="tx1"/>
              </a:solidFill>
            </a:endParaRPr>
          </a:p>
          <a:p>
            <a:pPr lvl="1" fontAlgn="auto">
              <a:spcAft>
                <a:spcPts val="0"/>
              </a:spcAft>
              <a:buFont typeface="Arial" pitchFamily="34" charset="0"/>
              <a:buChar char="•"/>
              <a:defRPr/>
            </a:pPr>
            <a:endParaRPr lang="en-US" dirty="0">
              <a:solidFill>
                <a:schemeClr val="tx1"/>
              </a:solidFill>
            </a:endParaRPr>
          </a:p>
        </p:txBody>
      </p:sp>
      <p:sp>
        <p:nvSpPr>
          <p:cNvPr id="2" name="AutoShape 2" descr="https://upload.wikimedia.org/wikipedia/commons/2/23/Dijkstras_progress_animation.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92568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8"/>
          <p:cNvSpPr>
            <a:spLocks noGrp="1"/>
          </p:cNvSpPr>
          <p:nvPr>
            <p:ph type="title"/>
          </p:nvPr>
        </p:nvSpPr>
        <p:spPr/>
        <p:txBody>
          <a:bodyPr/>
          <a:lstStyle/>
          <a:p>
            <a:r>
              <a:rPr lang="en-US" altLang="en-US" sz="3600" dirty="0">
                <a:latin typeface="Arial" panose="020B0604020202020204" pitchFamily="34" charset="0"/>
              </a:rPr>
              <a:t>Dijkstra Algorithm cont.</a:t>
            </a:r>
          </a:p>
        </p:txBody>
      </p:sp>
      <p:sp>
        <p:nvSpPr>
          <p:cNvPr id="6" name="Date Placeholder 5"/>
          <p:cNvSpPr>
            <a:spLocks noGrp="1"/>
          </p:cNvSpPr>
          <p:nvPr>
            <p:ph type="dt" sz="quarter"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8" name="Slide Number Placeholder 7"/>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26</a:t>
            </a:fld>
            <a:endParaRPr lang="en-US" dirty="0"/>
          </a:p>
        </p:txBody>
      </p:sp>
      <p:sp>
        <p:nvSpPr>
          <p:cNvPr id="15" name="Content Placeholder 4"/>
          <p:cNvSpPr txBox="1">
            <a:spLocks/>
          </p:cNvSpPr>
          <p:nvPr/>
        </p:nvSpPr>
        <p:spPr bwMode="auto">
          <a:xfrm>
            <a:off x="656262" y="1263134"/>
            <a:ext cx="8015068" cy="2326490"/>
          </a:xfrm>
          <a:prstGeom prst="rect">
            <a:avLst/>
          </a:prstGeom>
          <a:solidFill>
            <a:schemeClr val="bg1"/>
          </a:solidFill>
          <a:ln w="22225">
            <a:solidFill>
              <a:schemeClr val="bg1"/>
            </a:solidFill>
            <a:miter lim="800000"/>
            <a:headEnd/>
            <a:tailEnd/>
          </a:ln>
          <a:extLst/>
        </p:spPr>
        <p:txBody>
          <a:bodyPr vert="horz" wrap="square" lIns="91440" tIns="45720" rIns="91440" bIns="45720" numCol="1" rtlCol="0" anchor="t" anchorCtr="0" compatLnSpc="1">
            <a:prstTxWarp prst="textNoShape">
              <a:avLst/>
            </a:prstTxWarp>
            <a:noAutofit/>
          </a:bodyPr>
          <a:lstStyle>
            <a:lvl1pPr marL="342900" indent="-342900" algn="l" rtl="0" eaLnBrk="1" fontAlgn="base" hangingPunct="1">
              <a:spcBef>
                <a:spcPct val="20000"/>
              </a:spcBef>
              <a:spcAft>
                <a:spcPct val="0"/>
              </a:spcAft>
              <a:buClr>
                <a:srgbClr val="AF1E2D"/>
              </a:buClr>
              <a:buSzPct val="110000"/>
              <a:buFont typeface="Arial" charset="0"/>
              <a:buChar char="•"/>
              <a:defRPr sz="2800" kern="1200">
                <a:solidFill>
                  <a:srgbClr val="595959"/>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charset="0"/>
              <a:buChar char="•"/>
              <a:defRPr sz="2400" kern="1200">
                <a:solidFill>
                  <a:srgbClr val="595959"/>
                </a:solidFill>
                <a:latin typeface="Arial" pitchFamily="34" charset="0"/>
                <a:ea typeface="+mn-ea"/>
                <a:cs typeface="Arial" pitchFamily="34" charset="0"/>
              </a:defRPr>
            </a:lvl2pPr>
            <a:lvl3pPr marL="1143000" indent="-228600" algn="l" rtl="0" eaLnBrk="1" fontAlgn="base" hangingPunct="1">
              <a:spcBef>
                <a:spcPct val="20000"/>
              </a:spcBef>
              <a:spcAft>
                <a:spcPct val="0"/>
              </a:spcAft>
              <a:buSzPct val="75000"/>
              <a:buFont typeface="Courier New" pitchFamily="49" charset="0"/>
              <a:buChar char="o"/>
              <a:defRPr sz="2000" kern="1200">
                <a:solidFill>
                  <a:srgbClr val="595959"/>
                </a:solidFill>
                <a:latin typeface="Arial" pitchFamily="34" charset="0"/>
                <a:ea typeface="+mn-ea"/>
                <a:cs typeface="Arial" pitchFamily="34" charset="0"/>
              </a:defRPr>
            </a:lvl3pPr>
            <a:lvl4pPr marL="1600200" indent="-228600" algn="l" rtl="0" eaLnBrk="1" fontAlgn="base" hangingPunct="1">
              <a:spcBef>
                <a:spcPct val="20000"/>
              </a:spcBef>
              <a:spcAft>
                <a:spcPct val="0"/>
              </a:spcAft>
              <a:buFont typeface="Arial" charset="0"/>
              <a:buChar char="–"/>
              <a:defRPr kern="1200">
                <a:solidFill>
                  <a:srgbClr val="595959"/>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Wingdings" pitchFamily="2" charset="2"/>
              <a:buChar char="§"/>
              <a:defRPr kern="1200">
                <a:solidFill>
                  <a:srgbClr val="595959"/>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r>
              <a:rPr lang="en-US" sz="2400" dirty="0">
                <a:solidFill>
                  <a:schemeClr val="tx1"/>
                </a:solidFill>
              </a:rPr>
              <a:t>From each node, the algorithm determines the </a:t>
            </a:r>
            <a:r>
              <a:rPr lang="en-US" sz="2400" b="1" dirty="0">
                <a:solidFill>
                  <a:schemeClr val="tx1"/>
                </a:solidFill>
              </a:rPr>
              <a:t>least cost action</a:t>
            </a:r>
            <a:r>
              <a:rPr lang="en-US" sz="2400" dirty="0">
                <a:solidFill>
                  <a:schemeClr val="tx1"/>
                </a:solidFill>
              </a:rPr>
              <a:t>, and moves to that node</a:t>
            </a:r>
          </a:p>
          <a:p>
            <a:pPr marL="0" indent="0" fontAlgn="auto">
              <a:spcAft>
                <a:spcPts val="0"/>
              </a:spcAft>
              <a:buNone/>
              <a:defRPr/>
            </a:pPr>
            <a:endParaRPr lang="en-US" sz="2400" dirty="0">
              <a:solidFill>
                <a:schemeClr val="tx1"/>
              </a:solidFill>
            </a:endParaRPr>
          </a:p>
          <a:p>
            <a:pPr fontAlgn="auto">
              <a:spcAft>
                <a:spcPts val="0"/>
              </a:spcAft>
              <a:buFont typeface="Arial" pitchFamily="34" charset="0"/>
              <a:buChar char="•"/>
              <a:defRPr/>
            </a:pPr>
            <a:r>
              <a:rPr lang="en-US" sz="2400" dirty="0">
                <a:solidFill>
                  <a:schemeClr val="tx1"/>
                </a:solidFill>
              </a:rPr>
              <a:t>Using the </a:t>
            </a:r>
            <a:r>
              <a:rPr lang="en-US" sz="2400" b="1" dirty="0">
                <a:solidFill>
                  <a:schemeClr val="tx1"/>
                </a:solidFill>
              </a:rPr>
              <a:t>Q-Matrix</a:t>
            </a:r>
            <a:r>
              <a:rPr lang="en-US" sz="2400" dirty="0">
                <a:solidFill>
                  <a:schemeClr val="tx1"/>
                </a:solidFill>
              </a:rPr>
              <a:t> from reinforcement learning, Dijkstra’s algorithm finds the most </a:t>
            </a:r>
            <a:r>
              <a:rPr lang="en-US" sz="2400" b="1" dirty="0">
                <a:solidFill>
                  <a:schemeClr val="tx1"/>
                </a:solidFill>
              </a:rPr>
              <a:t>rewarding path in the smallest number of steps</a:t>
            </a:r>
          </a:p>
          <a:p>
            <a:pPr marL="0" indent="0" fontAlgn="auto">
              <a:spcAft>
                <a:spcPts val="0"/>
              </a:spcAft>
              <a:buNone/>
              <a:defRPr/>
            </a:pPr>
            <a:r>
              <a:rPr lang="en-US" sz="2400" b="1" dirty="0">
                <a:solidFill>
                  <a:schemeClr val="tx1"/>
                </a:solidFill>
              </a:rPr>
              <a:t> </a:t>
            </a:r>
          </a:p>
          <a:p>
            <a:pPr lvl="1" fontAlgn="auto">
              <a:spcAft>
                <a:spcPts val="0"/>
              </a:spcAft>
              <a:buFont typeface="Arial" pitchFamily="34" charset="0"/>
              <a:buChar char="•"/>
              <a:defRPr/>
            </a:pPr>
            <a:endParaRPr lang="en-US" dirty="0">
              <a:solidFill>
                <a:schemeClr val="tx1"/>
              </a:solidFill>
            </a:endParaRPr>
          </a:p>
        </p:txBody>
      </p:sp>
      <p:sp>
        <p:nvSpPr>
          <p:cNvPr id="2" name="AutoShape 2" descr="https://upload.wikimedia.org/wikipedia/commons/2/23/Dijkstras_progress_animation.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AFB6B7B5-CE11-439C-8137-CEC8654727EC}"/>
              </a:ext>
            </a:extLst>
          </p:cNvPr>
          <p:cNvPicPr>
            <a:picLocks noChangeAspect="1"/>
          </p:cNvPicPr>
          <p:nvPr/>
        </p:nvPicPr>
        <p:blipFill rotWithShape="1">
          <a:blip r:embed="rId3">
            <a:extLst>
              <a:ext uri="{28A0092B-C50C-407E-A947-70E740481C1C}">
                <a14:useLocalDpi xmlns:a14="http://schemas.microsoft.com/office/drawing/2010/main" val="0"/>
              </a:ext>
            </a:extLst>
          </a:blip>
          <a:srcRect l="14166" t="40000" r="12500" b="5046"/>
          <a:stretch/>
        </p:blipFill>
        <p:spPr>
          <a:xfrm>
            <a:off x="656261" y="3932340"/>
            <a:ext cx="3589135" cy="2017189"/>
          </a:xfrm>
          <a:prstGeom prst="rect">
            <a:avLst/>
          </a:prstGeom>
        </p:spPr>
      </p:pic>
      <p:cxnSp>
        <p:nvCxnSpPr>
          <p:cNvPr id="5" name="Straight Arrow Connector 4"/>
          <p:cNvCxnSpPr/>
          <p:nvPr/>
        </p:nvCxnSpPr>
        <p:spPr>
          <a:xfrm>
            <a:off x="5107043" y="4121127"/>
            <a:ext cx="0" cy="38100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121697" y="4852490"/>
            <a:ext cx="0" cy="38100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121697" y="5645127"/>
            <a:ext cx="0" cy="38100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649844" y="3718569"/>
            <a:ext cx="990600" cy="430887"/>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a:t>
            </a:r>
            <a:r>
              <a:rPr lang="en-US" dirty="0" err="1">
                <a:latin typeface="Arial" panose="020B0604020202020204" pitchFamily="34" charset="0"/>
                <a:cs typeface="Arial" panose="020B0604020202020204" pitchFamily="34" charset="0"/>
              </a:rPr>
              <a:t>s</a:t>
            </a:r>
            <a:r>
              <a:rPr lang="en-US" sz="2000" dirty="0" err="1">
                <a:latin typeface="Arial" panose="020B0604020202020204" pitchFamily="34" charset="0"/>
                <a:cs typeface="Arial" panose="020B0604020202020204" pitchFamily="34" charset="0"/>
              </a:rPr>
              <a:t>,a</a:t>
            </a:r>
            <a:r>
              <a:rPr lang="en-US" sz="2200" dirty="0">
                <a:latin typeface="Arial" panose="020B0604020202020204" pitchFamily="34" charset="0"/>
                <a:cs typeface="Arial" panose="020B0604020202020204" pitchFamily="34" charset="0"/>
              </a:rPr>
              <a:t>)</a:t>
            </a:r>
          </a:p>
        </p:txBody>
      </p:sp>
      <p:sp>
        <p:nvSpPr>
          <p:cNvPr id="17" name="TextBox 16"/>
          <p:cNvSpPr txBox="1"/>
          <p:nvPr/>
        </p:nvSpPr>
        <p:spPr>
          <a:xfrm>
            <a:off x="4221950" y="4425927"/>
            <a:ext cx="233289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Q(</a:t>
            </a:r>
            <a:r>
              <a:rPr lang="en-US" dirty="0" err="1">
                <a:latin typeface="Arial" panose="020B0604020202020204" pitchFamily="34" charset="0"/>
                <a:cs typeface="Arial" panose="020B0604020202020204" pitchFamily="34" charset="0"/>
              </a:rPr>
              <a:t>s,a</a:t>
            </a:r>
            <a:r>
              <a:rPr lang="en-US" dirty="0">
                <a:latin typeface="Arial" panose="020B0604020202020204" pitchFamily="34" charset="0"/>
                <a:cs typeface="Arial" panose="020B0604020202020204" pitchFamily="34" charset="0"/>
              </a:rPr>
              <a:t>) or SARSA</a:t>
            </a:r>
          </a:p>
        </p:txBody>
      </p:sp>
      <p:sp>
        <p:nvSpPr>
          <p:cNvPr id="18" name="TextBox 17"/>
          <p:cNvSpPr txBox="1"/>
          <p:nvPr/>
        </p:nvSpPr>
        <p:spPr>
          <a:xfrm>
            <a:off x="4245397" y="5233490"/>
            <a:ext cx="223324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Max Action Policy</a:t>
            </a:r>
          </a:p>
        </p:txBody>
      </p:sp>
      <p:sp>
        <p:nvSpPr>
          <p:cNvPr id="19" name="TextBox 18"/>
          <p:cNvSpPr txBox="1"/>
          <p:nvPr/>
        </p:nvSpPr>
        <p:spPr>
          <a:xfrm>
            <a:off x="4268843" y="6031475"/>
            <a:ext cx="20574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Optimal Pathway</a:t>
            </a:r>
          </a:p>
        </p:txBody>
      </p:sp>
      <p:cxnSp>
        <p:nvCxnSpPr>
          <p:cNvPr id="26" name="Straight Arrow Connector 25"/>
          <p:cNvCxnSpPr/>
          <p:nvPr/>
        </p:nvCxnSpPr>
        <p:spPr>
          <a:xfrm>
            <a:off x="7393043" y="4852490"/>
            <a:ext cx="0" cy="38100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93043" y="5650475"/>
            <a:ext cx="0" cy="38100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783443" y="3748351"/>
            <a:ext cx="12192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No T(</a:t>
            </a:r>
            <a:r>
              <a:rPr lang="en-US" dirty="0" err="1">
                <a:latin typeface="Arial" panose="020B0604020202020204" pitchFamily="34" charset="0"/>
                <a:cs typeface="Arial" panose="020B0604020202020204" pitchFamily="34" charset="0"/>
              </a:rPr>
              <a:t>s,a</a:t>
            </a:r>
            <a:r>
              <a:rPr lang="en-US" dirty="0">
                <a:latin typeface="Arial" panose="020B0604020202020204" pitchFamily="34" charset="0"/>
                <a:cs typeface="Arial" panose="020B0604020202020204" pitchFamily="34" charset="0"/>
              </a:rPr>
              <a:t>)</a:t>
            </a:r>
          </a:p>
        </p:txBody>
      </p:sp>
      <p:sp>
        <p:nvSpPr>
          <p:cNvPr id="30" name="TextBox 29"/>
          <p:cNvSpPr txBox="1"/>
          <p:nvPr/>
        </p:nvSpPr>
        <p:spPr>
          <a:xfrm>
            <a:off x="6478643" y="5233490"/>
            <a:ext cx="23622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Dijkstra’s Algorithm</a:t>
            </a:r>
          </a:p>
        </p:txBody>
      </p:sp>
      <p:cxnSp>
        <p:nvCxnSpPr>
          <p:cNvPr id="32" name="Straight Arrow Connector 31"/>
          <p:cNvCxnSpPr/>
          <p:nvPr/>
        </p:nvCxnSpPr>
        <p:spPr>
          <a:xfrm>
            <a:off x="7393043" y="4117683"/>
            <a:ext cx="0" cy="38100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507950" y="4425927"/>
            <a:ext cx="210429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Q(</a:t>
            </a:r>
            <a:r>
              <a:rPr lang="en-US" dirty="0" err="1">
                <a:latin typeface="Arial" panose="020B0604020202020204" pitchFamily="34" charset="0"/>
                <a:cs typeface="Arial" panose="020B0604020202020204" pitchFamily="34" charset="0"/>
              </a:rPr>
              <a:t>s,a</a:t>
            </a:r>
            <a:r>
              <a:rPr lang="en-US" dirty="0">
                <a:latin typeface="Arial" panose="020B0604020202020204" pitchFamily="34" charset="0"/>
                <a:cs typeface="Arial" panose="020B0604020202020204" pitchFamily="34" charset="0"/>
              </a:rPr>
              <a:t>) or SARSA</a:t>
            </a:r>
          </a:p>
        </p:txBody>
      </p:sp>
      <p:sp>
        <p:nvSpPr>
          <p:cNvPr id="34" name="TextBox 33"/>
          <p:cNvSpPr txBox="1"/>
          <p:nvPr/>
        </p:nvSpPr>
        <p:spPr>
          <a:xfrm>
            <a:off x="6554843" y="6031475"/>
            <a:ext cx="20574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Optimal Pathway</a:t>
            </a:r>
          </a:p>
        </p:txBody>
      </p:sp>
    </p:spTree>
    <p:extLst>
      <p:ext uri="{BB962C8B-B14F-4D97-AF65-F5344CB8AC3E}">
        <p14:creationId xmlns:p14="http://schemas.microsoft.com/office/powerpoint/2010/main" val="1346419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27</a:t>
            </a:fld>
            <a:endParaRPr lang="en-US"/>
          </a:p>
        </p:txBody>
      </p:sp>
      <p:sp>
        <p:nvSpPr>
          <p:cNvPr id="6" name="TextBox 5"/>
          <p:cNvSpPr txBox="1"/>
          <p:nvPr/>
        </p:nvSpPr>
        <p:spPr>
          <a:xfrm>
            <a:off x="533400" y="1424109"/>
            <a:ext cx="2850466"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Q-Learning </a:t>
            </a:r>
            <a:r>
              <a:rPr lang="el-GR" sz="2000" dirty="0">
                <a:latin typeface="Arial" panose="020B0604020202020204" pitchFamily="34" charset="0"/>
                <a:cs typeface="Arial" panose="020B0604020202020204" pitchFamily="34" charset="0"/>
              </a:rPr>
              <a:t>γ</a:t>
            </a:r>
            <a:r>
              <a:rPr lang="en-US" sz="2000" dirty="0">
                <a:latin typeface="Arial" panose="020B0604020202020204" pitchFamily="34" charset="0"/>
                <a:cs typeface="Arial" panose="020B0604020202020204" pitchFamily="34" charset="0"/>
              </a:rPr>
              <a:t> = 0.8</a:t>
            </a:r>
          </a:p>
          <a:p>
            <a:r>
              <a:rPr lang="en-US" sz="2000" dirty="0">
                <a:latin typeface="Arial" panose="020B0604020202020204" pitchFamily="34" charset="0"/>
                <a:cs typeface="Arial" panose="020B0604020202020204" pitchFamily="34" charset="0"/>
              </a:rPr>
              <a:t>     Maximum Action </a:t>
            </a:r>
          </a:p>
          <a:p>
            <a:r>
              <a:rPr lang="en-US" sz="2000" dirty="0">
                <a:latin typeface="Arial" panose="020B0604020202020204" pitchFamily="34" charset="0"/>
                <a:cs typeface="Arial" panose="020B0604020202020204" pitchFamily="34" charset="0"/>
              </a:rPr>
              <a:t>     Policy</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Large</a:t>
            </a:r>
            <a:r>
              <a:rPr lang="el-GR" sz="2000" dirty="0">
                <a:latin typeface="Arial" panose="020B0604020202020204" pitchFamily="34" charset="0"/>
                <a:cs typeface="Arial" panose="020B0604020202020204" pitchFamily="34" charset="0"/>
              </a:rPr>
              <a:t> γ</a:t>
            </a:r>
            <a:r>
              <a:rPr lang="en-US" sz="2000" dirty="0">
                <a:latin typeface="Arial" panose="020B0604020202020204" pitchFamily="34" charset="0"/>
                <a:cs typeface="Arial" panose="020B0604020202020204" pitchFamily="34" charset="0"/>
              </a:rPr>
              <a:t> allows for</a:t>
            </a:r>
          </a:p>
          <a:p>
            <a:r>
              <a:rPr lang="en-US" sz="2000" dirty="0">
                <a:latin typeface="Arial" panose="020B0604020202020204" pitchFamily="34" charset="0"/>
                <a:cs typeface="Arial" panose="020B0604020202020204" pitchFamily="34" charset="0"/>
              </a:rPr>
              <a:t>    massive nodal state </a:t>
            </a:r>
          </a:p>
          <a:p>
            <a:r>
              <a:rPr lang="en-US" sz="2000" dirty="0">
                <a:latin typeface="Arial" panose="020B0604020202020204" pitchFamily="34" charset="0"/>
                <a:cs typeface="Arial" panose="020B0604020202020204" pitchFamily="34" charset="0"/>
              </a:rPr>
              <a:t>    field exploration</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Places more emphasis </a:t>
            </a:r>
          </a:p>
          <a:p>
            <a:r>
              <a:rPr lang="en-US" sz="2000" dirty="0">
                <a:latin typeface="Arial" panose="020B0604020202020204" pitchFamily="34" charset="0"/>
                <a:cs typeface="Arial" panose="020B0604020202020204" pitchFamily="34" charset="0"/>
              </a:rPr>
              <a:t>    on future estimates</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Optimal path takes agent all over the image</a:t>
            </a:r>
          </a:p>
        </p:txBody>
      </p:sp>
      <p:sp>
        <p:nvSpPr>
          <p:cNvPr id="9" name="Title 1"/>
          <p:cNvSpPr>
            <a:spLocks noGrp="1"/>
          </p:cNvSpPr>
          <p:nvPr>
            <p:ph type="title"/>
          </p:nvPr>
        </p:nvSpPr>
        <p:spPr>
          <a:xfrm>
            <a:off x="457200" y="228600"/>
            <a:ext cx="8229600" cy="715962"/>
          </a:xfrm>
        </p:spPr>
        <p:txBody>
          <a:bodyPr/>
          <a:lstStyle/>
          <a:p>
            <a:r>
              <a:rPr lang="en-US" dirty="0">
                <a:latin typeface="Arial" panose="020B0604020202020204" pitchFamily="34" charset="0"/>
              </a:rPr>
              <a:t>Optimal Pathway – Human Value Field</a:t>
            </a:r>
          </a:p>
        </p:txBody>
      </p:sp>
      <p:pic>
        <p:nvPicPr>
          <p:cNvPr id="3" name="Picture 2">
            <a:extLst>
              <a:ext uri="{FF2B5EF4-FFF2-40B4-BE49-F238E27FC236}">
                <a16:creationId xmlns:a16="http://schemas.microsoft.com/office/drawing/2014/main" id="{453E42C6-AE94-415B-A4DD-E5CBA78D03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199" y="1405784"/>
            <a:ext cx="4863197" cy="4952999"/>
          </a:xfrm>
          <a:prstGeom prst="rect">
            <a:avLst/>
          </a:prstGeom>
        </p:spPr>
      </p:pic>
    </p:spTree>
    <p:extLst>
      <p:ext uri="{BB962C8B-B14F-4D97-AF65-F5344CB8AC3E}">
        <p14:creationId xmlns:p14="http://schemas.microsoft.com/office/powerpoint/2010/main" val="3344688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rPr>
              <a:t>Optimal Pathway – Human Value Field</a:t>
            </a:r>
          </a:p>
        </p:txBody>
      </p:sp>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28</a:t>
            </a:fld>
            <a:endParaRPr lang="en-US"/>
          </a:p>
        </p:txBody>
      </p:sp>
      <p:sp>
        <p:nvSpPr>
          <p:cNvPr id="6" name="TextBox 5"/>
          <p:cNvSpPr txBox="1"/>
          <p:nvPr/>
        </p:nvSpPr>
        <p:spPr>
          <a:xfrm>
            <a:off x="635357" y="1282254"/>
            <a:ext cx="2743199"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Q-Learning</a:t>
            </a:r>
          </a:p>
          <a:p>
            <a:r>
              <a:rPr lang="en-US" sz="2000" dirty="0">
                <a:latin typeface="Arial" panose="020B0604020202020204" pitchFamily="34" charset="0"/>
                <a:cs typeface="Arial" panose="020B0604020202020204" pitchFamily="34" charset="0"/>
              </a:rPr>
              <a:t>     </a:t>
            </a:r>
            <a:r>
              <a:rPr lang="el-GR" sz="2000" dirty="0">
                <a:latin typeface="Arial" panose="020B0604020202020204" pitchFamily="34" charset="0"/>
                <a:cs typeface="Arial" panose="020B0604020202020204" pitchFamily="34" charset="0"/>
              </a:rPr>
              <a:t>γ</a:t>
            </a:r>
            <a:r>
              <a:rPr lang="en-US" sz="2000" dirty="0">
                <a:latin typeface="Arial" panose="020B0604020202020204" pitchFamily="34" charset="0"/>
                <a:cs typeface="Arial" panose="020B0604020202020204" pitchFamily="34" charset="0"/>
              </a:rPr>
              <a:t> = 0.8</a:t>
            </a:r>
          </a:p>
          <a:p>
            <a:r>
              <a:rPr lang="en-US" sz="2000" dirty="0">
                <a:latin typeface="Arial" panose="020B0604020202020204" pitchFamily="34" charset="0"/>
                <a:cs typeface="Arial" panose="020B0604020202020204" pitchFamily="34" charset="0"/>
              </a:rPr>
              <a:t>     Dijkstra’s Algorithm</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Follows the ‘value ridge’ closely rather than looping down near 700 </a:t>
            </a:r>
          </a:p>
        </p:txBody>
      </p:sp>
      <p:sp>
        <p:nvSpPr>
          <p:cNvPr id="3" name="TextBox 2"/>
          <p:cNvSpPr txBox="1"/>
          <p:nvPr/>
        </p:nvSpPr>
        <p:spPr>
          <a:xfrm>
            <a:off x="821375" y="3740361"/>
            <a:ext cx="237116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Q-learning, </a:t>
            </a:r>
            <a:r>
              <a:rPr lang="el-GR" sz="1600" dirty="0">
                <a:latin typeface="Arial" panose="020B0604020202020204" pitchFamily="34" charset="0"/>
                <a:cs typeface="Arial" panose="020B0604020202020204" pitchFamily="34" charset="0"/>
              </a:rPr>
              <a:t>γ</a:t>
            </a:r>
            <a:r>
              <a:rPr lang="en-US" sz="1600" dirty="0">
                <a:latin typeface="Arial" panose="020B0604020202020204" pitchFamily="34" charset="0"/>
                <a:cs typeface="Arial" panose="020B0604020202020204" pitchFamily="34" charset="0"/>
              </a:rPr>
              <a:t> = 0.8 case</a:t>
            </a:r>
            <a:endParaRPr lang="en-US" sz="1600" dirty="0"/>
          </a:p>
        </p:txBody>
      </p:sp>
      <p:pic>
        <p:nvPicPr>
          <p:cNvPr id="11" name="Picture 10">
            <a:extLst>
              <a:ext uri="{FF2B5EF4-FFF2-40B4-BE49-F238E27FC236}">
                <a16:creationId xmlns:a16="http://schemas.microsoft.com/office/drawing/2014/main" id="{3B363A12-B8C3-45F6-8F84-07EDBF9DB9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4866" y="1399279"/>
            <a:ext cx="5190157" cy="4989473"/>
          </a:xfrm>
          <a:prstGeom prst="rect">
            <a:avLst/>
          </a:prstGeom>
        </p:spPr>
      </p:pic>
      <p:pic>
        <p:nvPicPr>
          <p:cNvPr id="13" name="Picture 12">
            <a:extLst>
              <a:ext uri="{FF2B5EF4-FFF2-40B4-BE49-F238E27FC236}">
                <a16:creationId xmlns:a16="http://schemas.microsoft.com/office/drawing/2014/main" id="{79A87355-667A-45E6-8367-53AD7D3FC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064" y="4049853"/>
            <a:ext cx="2438493" cy="2338899"/>
          </a:xfrm>
          <a:prstGeom prst="rect">
            <a:avLst/>
          </a:prstGeom>
        </p:spPr>
      </p:pic>
      <p:sp>
        <p:nvSpPr>
          <p:cNvPr id="12" name="Star: 5 Points 11">
            <a:extLst>
              <a:ext uri="{FF2B5EF4-FFF2-40B4-BE49-F238E27FC236}">
                <a16:creationId xmlns:a16="http://schemas.microsoft.com/office/drawing/2014/main" id="{4081B947-39D6-4F0A-9A7A-5EC1146C022D}"/>
              </a:ext>
            </a:extLst>
          </p:cNvPr>
          <p:cNvSpPr/>
          <p:nvPr/>
        </p:nvSpPr>
        <p:spPr>
          <a:xfrm>
            <a:off x="7543800" y="5287432"/>
            <a:ext cx="304800" cy="304800"/>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4622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rPr>
              <a:t>Optimal Pathway – Human Value Field</a:t>
            </a:r>
          </a:p>
        </p:txBody>
      </p:sp>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29</a:t>
            </a:fld>
            <a:endParaRPr lang="en-US"/>
          </a:p>
        </p:txBody>
      </p:sp>
      <p:sp>
        <p:nvSpPr>
          <p:cNvPr id="6" name="TextBox 5"/>
          <p:cNvSpPr txBox="1"/>
          <p:nvPr/>
        </p:nvSpPr>
        <p:spPr>
          <a:xfrm>
            <a:off x="505810" y="1399053"/>
            <a:ext cx="2856429"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SARSA</a:t>
            </a:r>
          </a:p>
          <a:p>
            <a:r>
              <a:rPr lang="en-US" sz="2000" dirty="0">
                <a:latin typeface="Arial" panose="020B0604020202020204" pitchFamily="34" charset="0"/>
                <a:cs typeface="Arial" panose="020B0604020202020204" pitchFamily="34" charset="0"/>
              </a:rPr>
              <a:t>     </a:t>
            </a:r>
            <a:r>
              <a:rPr lang="el-GR" sz="2000" dirty="0">
                <a:latin typeface="Arial" panose="020B0604020202020204" pitchFamily="34" charset="0"/>
                <a:cs typeface="Arial" panose="020B0604020202020204" pitchFamily="34" charset="0"/>
              </a:rPr>
              <a:t>γ</a:t>
            </a:r>
            <a:r>
              <a:rPr lang="en-US" sz="2000" dirty="0">
                <a:latin typeface="Arial" panose="020B0604020202020204" pitchFamily="34" charset="0"/>
                <a:cs typeface="Arial" panose="020B0604020202020204" pitchFamily="34" charset="0"/>
              </a:rPr>
              <a:t> = 0.8</a:t>
            </a:r>
          </a:p>
          <a:p>
            <a:r>
              <a:rPr lang="en-US" sz="2000" dirty="0">
                <a:latin typeface="Arial" panose="020B0604020202020204" pitchFamily="34" charset="0"/>
                <a:cs typeface="Arial" panose="020B0604020202020204" pitchFamily="34" charset="0"/>
              </a:rPr>
              <a:t>    Dijkstra’s Algorithm</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No downward loop at </a:t>
            </a:r>
          </a:p>
          <a:p>
            <a:r>
              <a:rPr lang="en-US" sz="2000" dirty="0">
                <a:latin typeface="Arial" panose="020B0604020202020204" pitchFamily="34" charset="0"/>
                <a:cs typeface="Arial" panose="020B0604020202020204" pitchFamily="34" charset="0"/>
              </a:rPr>
              <a:t>    400 suggesting a </a:t>
            </a:r>
          </a:p>
          <a:p>
            <a:r>
              <a:rPr lang="en-US" sz="2000" dirty="0">
                <a:latin typeface="Arial" panose="020B0604020202020204" pitchFamily="34" charset="0"/>
                <a:cs typeface="Arial" panose="020B0604020202020204" pitchFamily="34" charset="0"/>
              </a:rPr>
              <a:t>     least step principle </a:t>
            </a:r>
          </a:p>
          <a:p>
            <a:r>
              <a:rPr lang="en-US" sz="2000" dirty="0">
                <a:latin typeface="Arial" panose="020B0604020202020204" pitchFamily="34" charset="0"/>
                <a:cs typeface="Arial" panose="020B0604020202020204" pitchFamily="34" charset="0"/>
              </a:rPr>
              <a:t>     when compared to</a:t>
            </a:r>
          </a:p>
          <a:p>
            <a:r>
              <a:rPr lang="en-US" sz="2000" dirty="0">
                <a:latin typeface="Arial" panose="020B0604020202020204" pitchFamily="34" charset="0"/>
                <a:cs typeface="Arial" panose="020B0604020202020204" pitchFamily="34" charset="0"/>
              </a:rPr>
              <a:t>    </a:t>
            </a:r>
          </a:p>
        </p:txBody>
      </p:sp>
      <p:sp>
        <p:nvSpPr>
          <p:cNvPr id="3" name="Rectangle 2"/>
          <p:cNvSpPr/>
          <p:nvPr/>
        </p:nvSpPr>
        <p:spPr>
          <a:xfrm>
            <a:off x="505810" y="3917639"/>
            <a:ext cx="2861553"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Q-Learning, </a:t>
            </a:r>
            <a:r>
              <a:rPr lang="en-US" sz="1600" dirty="0" err="1">
                <a:latin typeface="Arial" panose="020B0604020202020204" pitchFamily="34" charset="0"/>
                <a:cs typeface="Arial" panose="020B0604020202020204" pitchFamily="34" charset="0"/>
              </a:rPr>
              <a:t>Dijk</a:t>
            </a:r>
            <a:r>
              <a:rPr lang="en-US" sz="1600" dirty="0">
                <a:latin typeface="Arial" panose="020B0604020202020204" pitchFamily="34" charset="0"/>
                <a:cs typeface="Arial" panose="020B0604020202020204" pitchFamily="34" charset="0"/>
              </a:rPr>
              <a:t>. Alg., </a:t>
            </a:r>
            <a:r>
              <a:rPr lang="el-GR" sz="1600" dirty="0">
                <a:latin typeface="Arial" panose="020B0604020202020204" pitchFamily="34" charset="0"/>
                <a:cs typeface="Arial" panose="020B0604020202020204" pitchFamily="34" charset="0"/>
              </a:rPr>
              <a:t>γ</a:t>
            </a:r>
            <a:r>
              <a:rPr lang="en-US" sz="1600" dirty="0">
                <a:latin typeface="Arial" panose="020B0604020202020204" pitchFamily="34" charset="0"/>
                <a:cs typeface="Arial" panose="020B0604020202020204" pitchFamily="34" charset="0"/>
              </a:rPr>
              <a:t> = 0.8</a:t>
            </a:r>
            <a:endParaRPr lang="en-US" sz="1600" dirty="0"/>
          </a:p>
        </p:txBody>
      </p:sp>
      <p:sp>
        <p:nvSpPr>
          <p:cNvPr id="10" name="Star: 5 Points 1">
            <a:extLst>
              <a:ext uri="{FF2B5EF4-FFF2-40B4-BE49-F238E27FC236}">
                <a16:creationId xmlns:a16="http://schemas.microsoft.com/office/drawing/2014/main" id="{2A4C2CD0-7AA5-4955-BA9F-E960580A1924}"/>
              </a:ext>
            </a:extLst>
          </p:cNvPr>
          <p:cNvSpPr/>
          <p:nvPr/>
        </p:nvSpPr>
        <p:spPr>
          <a:xfrm>
            <a:off x="7386267" y="5486400"/>
            <a:ext cx="215413" cy="190500"/>
          </a:xfrm>
          <a:prstGeom prst="star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A4B1463-E855-4BAB-8735-552A0EA85B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7363" y="1413005"/>
            <a:ext cx="5183497" cy="4807618"/>
          </a:xfrm>
          <a:prstGeom prst="rect">
            <a:avLst/>
          </a:prstGeom>
        </p:spPr>
      </p:pic>
      <p:pic>
        <p:nvPicPr>
          <p:cNvPr id="12" name="Picture 11">
            <a:extLst>
              <a:ext uri="{FF2B5EF4-FFF2-40B4-BE49-F238E27FC236}">
                <a16:creationId xmlns:a16="http://schemas.microsoft.com/office/drawing/2014/main" id="{9167BC22-9386-4E28-A9F9-C8C684D9F0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999" y="4256193"/>
            <a:ext cx="2437649" cy="2241687"/>
          </a:xfrm>
          <a:prstGeom prst="rect">
            <a:avLst/>
          </a:prstGeom>
        </p:spPr>
      </p:pic>
      <p:sp>
        <p:nvSpPr>
          <p:cNvPr id="13" name="Star: 5 Points 12">
            <a:extLst>
              <a:ext uri="{FF2B5EF4-FFF2-40B4-BE49-F238E27FC236}">
                <a16:creationId xmlns:a16="http://schemas.microsoft.com/office/drawing/2014/main" id="{0A61D241-22D4-4A28-B65A-3104A6941FBF}"/>
              </a:ext>
            </a:extLst>
          </p:cNvPr>
          <p:cNvSpPr/>
          <p:nvPr/>
        </p:nvSpPr>
        <p:spPr>
          <a:xfrm>
            <a:off x="6091633" y="5181600"/>
            <a:ext cx="304800" cy="304800"/>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474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784" y="152400"/>
            <a:ext cx="9054216" cy="838200"/>
          </a:xfrm>
        </p:spPr>
        <p:txBody>
          <a:bodyPr>
            <a:normAutofit/>
          </a:bodyPr>
          <a:lstStyle/>
          <a:p>
            <a:r>
              <a:rPr lang="en-US" sz="2800" dirty="0">
                <a:latin typeface="Arial" panose="020B0604020202020204" pitchFamily="34" charset="0"/>
              </a:rPr>
              <a:t>Spatial Optimization for Geo-intelligence Analysis </a:t>
            </a:r>
          </a:p>
        </p:txBody>
      </p:sp>
      <p:pic>
        <p:nvPicPr>
          <p:cNvPr id="6" name="Picture 2" descr="C:\Users\nscott\Desktop\military-operations-1024x537.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362200" y="2936212"/>
            <a:ext cx="4103676" cy="215202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3</a:t>
            </a:fld>
            <a:endParaRPr lang="en-US" dirty="0"/>
          </a:p>
        </p:txBody>
      </p:sp>
      <p:sp>
        <p:nvSpPr>
          <p:cNvPr id="7" name="TextBox 6"/>
          <p:cNvSpPr txBox="1"/>
          <p:nvPr/>
        </p:nvSpPr>
        <p:spPr>
          <a:xfrm>
            <a:off x="710068" y="5508153"/>
            <a:ext cx="2874761" cy="954107"/>
          </a:xfrm>
          <a:prstGeom prst="rect">
            <a:avLst/>
          </a:prstGeom>
          <a:solidFill>
            <a:srgbClr val="FFFF00"/>
          </a:solidFill>
          <a:ln w="25400">
            <a:solidFill>
              <a:schemeClr val="tx1"/>
            </a:solidFill>
          </a:ln>
        </p:spPr>
        <p:txBody>
          <a:bodyPr wrap="none" rtlCol="0">
            <a:spAutoFit/>
          </a:bodyPr>
          <a:lstStyle/>
          <a:p>
            <a:r>
              <a:rPr lang="en-US" sz="3200" dirty="0"/>
              <a:t> </a:t>
            </a:r>
            <a:r>
              <a:rPr lang="en-US" sz="2400" dirty="0">
                <a:latin typeface="Arial" panose="020B0604020202020204" pitchFamily="34" charset="0"/>
                <a:cs typeface="Arial" panose="020B0604020202020204" pitchFamily="34" charset="0"/>
              </a:rPr>
              <a:t>Enemy Deception </a:t>
            </a:r>
          </a:p>
          <a:p>
            <a:r>
              <a:rPr lang="en-US" sz="2400" dirty="0">
                <a:latin typeface="Arial" panose="020B0604020202020204" pitchFamily="34" charset="0"/>
                <a:cs typeface="Arial" panose="020B0604020202020204" pitchFamily="34" charset="0"/>
              </a:rPr>
              <a:t> Estimation</a:t>
            </a:r>
          </a:p>
        </p:txBody>
      </p:sp>
      <p:sp>
        <p:nvSpPr>
          <p:cNvPr id="11" name="Rectangle 10"/>
          <p:cNvSpPr/>
          <p:nvPr/>
        </p:nvSpPr>
        <p:spPr>
          <a:xfrm>
            <a:off x="4719034" y="5631263"/>
            <a:ext cx="3640997" cy="830997"/>
          </a:xfrm>
          <a:prstGeom prst="rect">
            <a:avLst/>
          </a:prstGeom>
          <a:solidFill>
            <a:schemeClr val="accent6">
              <a:lumMod val="75000"/>
            </a:schemeClr>
          </a:solidFill>
          <a:ln w="25400">
            <a:solidFill>
              <a:schemeClr val="tx1"/>
            </a:solidFill>
          </a:ln>
        </p:spPr>
        <p:txBody>
          <a:bodyPr wrap="none">
            <a:spAutoFit/>
          </a:bodyPr>
          <a:lstStyle/>
          <a:p>
            <a:r>
              <a:rPr lang="en-US" sz="2400" dirty="0">
                <a:latin typeface="Arial" panose="020B0604020202020204" pitchFamily="34" charset="0"/>
                <a:cs typeface="Arial" panose="020B0604020202020204" pitchFamily="34" charset="0"/>
              </a:rPr>
              <a:t>Optimal Path Estimation </a:t>
            </a:r>
          </a:p>
          <a:p>
            <a:r>
              <a:rPr lang="en-US" sz="2400" dirty="0">
                <a:latin typeface="Arial" panose="020B0604020202020204" pitchFamily="34" charset="0"/>
                <a:cs typeface="Arial" panose="020B0604020202020204" pitchFamily="34" charset="0"/>
              </a:rPr>
              <a:t>for Mission Planning</a:t>
            </a:r>
          </a:p>
        </p:txBody>
      </p:sp>
      <p:sp>
        <p:nvSpPr>
          <p:cNvPr id="12" name="Up Arrow 11"/>
          <p:cNvSpPr/>
          <p:nvPr/>
        </p:nvSpPr>
        <p:spPr>
          <a:xfrm rot="13420291">
            <a:off x="1270249" y="3973758"/>
            <a:ext cx="547662" cy="11739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609600" y="1225595"/>
            <a:ext cx="4102662" cy="830997"/>
          </a:xfrm>
          <a:prstGeom prst="rect">
            <a:avLst/>
          </a:prstGeom>
          <a:solidFill>
            <a:srgbClr val="FFFF00"/>
          </a:solidFill>
          <a:ln w="25400">
            <a:solidFill>
              <a:schemeClr val="tx1"/>
            </a:solidFill>
          </a:ln>
        </p:spPr>
        <p:txBody>
          <a:bodyPr wrap="none" rtlCol="0">
            <a:spAutoFit/>
          </a:bodyPr>
          <a:lstStyle/>
          <a:p>
            <a:r>
              <a:rPr lang="en-US" sz="2400" dirty="0">
                <a:latin typeface="Arial" panose="020B0604020202020204" pitchFamily="34" charset="0"/>
                <a:cs typeface="Arial" panose="020B0604020202020204" pitchFamily="34" charset="0"/>
              </a:rPr>
              <a:t>Information Source Ranking</a:t>
            </a:r>
          </a:p>
          <a:p>
            <a:r>
              <a:rPr lang="en-US" sz="2400" dirty="0">
                <a:latin typeface="Arial" panose="020B0604020202020204" pitchFamily="34" charset="0"/>
                <a:cs typeface="Arial" panose="020B0604020202020204" pitchFamily="34" charset="0"/>
              </a:rPr>
              <a:t>for Mission Planning</a:t>
            </a:r>
          </a:p>
        </p:txBody>
      </p:sp>
      <p:sp>
        <p:nvSpPr>
          <p:cNvPr id="14" name="Up Arrow 13"/>
          <p:cNvSpPr/>
          <p:nvPr/>
        </p:nvSpPr>
        <p:spPr>
          <a:xfrm rot="18151452">
            <a:off x="1285541" y="1926367"/>
            <a:ext cx="477361" cy="11739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Up Arrow 14"/>
          <p:cNvSpPr/>
          <p:nvPr/>
        </p:nvSpPr>
        <p:spPr>
          <a:xfrm rot="8949016">
            <a:off x="6698519" y="4298937"/>
            <a:ext cx="484509" cy="116758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Up Arrow 15"/>
          <p:cNvSpPr/>
          <p:nvPr/>
        </p:nvSpPr>
        <p:spPr>
          <a:xfrm rot="3562774">
            <a:off x="6875885" y="2758831"/>
            <a:ext cx="477361" cy="11739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5244921" y="1271762"/>
            <a:ext cx="2985881" cy="1569660"/>
          </a:xfrm>
          <a:prstGeom prst="rect">
            <a:avLst/>
          </a:prstGeom>
          <a:solidFill>
            <a:srgbClr val="FFFF00"/>
          </a:solidFill>
          <a:ln w="25400">
            <a:solidFill>
              <a:schemeClr val="tx1"/>
            </a:solidFill>
          </a:ln>
        </p:spPr>
        <p:txBody>
          <a:bodyPr wrap="square">
            <a:spAutoFit/>
          </a:bodyPr>
          <a:lstStyle/>
          <a:p>
            <a:r>
              <a:rPr lang="en-US" sz="2400" dirty="0">
                <a:latin typeface="Arial" panose="020B0604020202020204" pitchFamily="34" charset="0"/>
                <a:cs typeface="Arial" panose="020B0604020202020204" pitchFamily="34" charset="0"/>
              </a:rPr>
              <a:t>Bayesian Belief Networks for Adversarial Location Estimation</a:t>
            </a:r>
          </a:p>
        </p:txBody>
      </p:sp>
    </p:spTree>
    <p:extLst>
      <p:ext uri="{BB962C8B-B14F-4D97-AF65-F5344CB8AC3E}">
        <p14:creationId xmlns:p14="http://schemas.microsoft.com/office/powerpoint/2010/main" val="1931213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rPr>
              <a:t>Conclusions</a:t>
            </a:r>
          </a:p>
        </p:txBody>
      </p:sp>
      <p:sp>
        <p:nvSpPr>
          <p:cNvPr id="3" name="Content Placeholder 2"/>
          <p:cNvSpPr>
            <a:spLocks noGrp="1"/>
          </p:cNvSpPr>
          <p:nvPr>
            <p:ph idx="1"/>
          </p:nvPr>
        </p:nvSpPr>
        <p:spPr>
          <a:xfrm>
            <a:off x="609600" y="1219200"/>
            <a:ext cx="8001000" cy="5334000"/>
          </a:xfrm>
        </p:spPr>
        <p:txBody>
          <a:bodyPr/>
          <a:lstStyle/>
          <a:p>
            <a:r>
              <a:rPr lang="en-US" sz="2200" dirty="0">
                <a:solidFill>
                  <a:schemeClr val="tx1"/>
                </a:solidFill>
              </a:rPr>
              <a:t>Feature extraction algorithms based on spectral image processing can create meaningful </a:t>
            </a:r>
            <a:r>
              <a:rPr lang="en-US" sz="2200" b="1" dirty="0">
                <a:solidFill>
                  <a:schemeClr val="tx1"/>
                </a:solidFill>
              </a:rPr>
              <a:t>value fields </a:t>
            </a:r>
            <a:r>
              <a:rPr lang="en-US" sz="2200" dirty="0">
                <a:solidFill>
                  <a:schemeClr val="tx1"/>
                </a:solidFill>
              </a:rPr>
              <a:t>which map into </a:t>
            </a:r>
            <a:r>
              <a:rPr lang="en-US" sz="2200" b="1" dirty="0">
                <a:solidFill>
                  <a:schemeClr val="tx1"/>
                </a:solidFill>
              </a:rPr>
              <a:t>reward fields </a:t>
            </a:r>
            <a:r>
              <a:rPr lang="en-US" sz="2200" dirty="0">
                <a:solidFill>
                  <a:schemeClr val="tx1"/>
                </a:solidFill>
              </a:rPr>
              <a:t>to be used in reinforcement learning </a:t>
            </a:r>
            <a:endParaRPr lang="en-US" sz="2200" b="1" dirty="0">
              <a:solidFill>
                <a:schemeClr val="tx1"/>
              </a:solidFill>
            </a:endParaRPr>
          </a:p>
          <a:p>
            <a:pPr marL="0" indent="0">
              <a:buNone/>
            </a:pPr>
            <a:endParaRPr lang="en-US" sz="2200" dirty="0">
              <a:solidFill>
                <a:schemeClr val="tx1"/>
              </a:solidFill>
            </a:endParaRPr>
          </a:p>
          <a:p>
            <a:r>
              <a:rPr lang="en-US" sz="2200" dirty="0">
                <a:solidFill>
                  <a:schemeClr val="tx1"/>
                </a:solidFill>
              </a:rPr>
              <a:t>SARSA and Q-Learning with variable </a:t>
            </a:r>
            <a:r>
              <a:rPr lang="el-GR" sz="2200" dirty="0">
                <a:solidFill>
                  <a:schemeClr val="tx1"/>
                </a:solidFill>
              </a:rPr>
              <a:t>γ</a:t>
            </a:r>
            <a:r>
              <a:rPr lang="en-US" sz="2200" dirty="0">
                <a:solidFill>
                  <a:schemeClr val="tx1"/>
                </a:solidFill>
              </a:rPr>
              <a:t>, the maximal action policy, and the Dijkstra algorithm can produce </a:t>
            </a:r>
            <a:r>
              <a:rPr lang="en-US" sz="2200" b="1" dirty="0">
                <a:solidFill>
                  <a:schemeClr val="tx1"/>
                </a:solidFill>
              </a:rPr>
              <a:t>optimal least cost pathways</a:t>
            </a:r>
            <a:r>
              <a:rPr lang="en-US" sz="2200" dirty="0">
                <a:solidFill>
                  <a:schemeClr val="tx1"/>
                </a:solidFill>
              </a:rPr>
              <a:t> which provide rational decision making capability</a:t>
            </a:r>
          </a:p>
          <a:p>
            <a:endParaRPr lang="en-US" sz="2200" dirty="0">
              <a:solidFill>
                <a:schemeClr val="tx1"/>
              </a:solidFill>
            </a:endParaRPr>
          </a:p>
          <a:p>
            <a:r>
              <a:rPr lang="en-US" sz="2200" dirty="0">
                <a:solidFill>
                  <a:schemeClr val="tx1"/>
                </a:solidFill>
              </a:rPr>
              <a:t>Human value field assessment also plays a role in value and reward field estimation important to spatial optimization</a:t>
            </a:r>
          </a:p>
          <a:p>
            <a:pPr marL="0" indent="0">
              <a:buNone/>
            </a:pPr>
            <a:endParaRPr lang="en-US" sz="2200" dirty="0">
              <a:solidFill>
                <a:schemeClr val="tx1"/>
              </a:solidFill>
            </a:endParaRPr>
          </a:p>
          <a:p>
            <a:r>
              <a:rPr lang="en-US" sz="2200" dirty="0">
                <a:solidFill>
                  <a:schemeClr val="tx1"/>
                </a:solidFill>
              </a:rPr>
              <a:t>Algorithms in principle can be applied to high resolution imagery data to find optimal state/actions for MMPs</a:t>
            </a:r>
          </a:p>
        </p:txBody>
      </p:sp>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30</a:t>
            </a:fld>
            <a:endParaRPr lang="en-US"/>
          </a:p>
        </p:txBody>
      </p:sp>
    </p:spTree>
    <p:extLst>
      <p:ext uri="{BB962C8B-B14F-4D97-AF65-F5344CB8AC3E}">
        <p14:creationId xmlns:p14="http://schemas.microsoft.com/office/powerpoint/2010/main" val="1925855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B5EF-5E33-4B2F-9A17-9B6BF7E996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FD6C9D-9138-423D-B343-A83D020262AF}"/>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C2E514E-8F45-4902-BFCB-4973C4E42D5F}"/>
              </a:ext>
            </a:extLst>
          </p:cNvPr>
          <p:cNvSpPr>
            <a:spLocks noGrp="1"/>
          </p:cNvSpPr>
          <p:nvPr>
            <p:ph type="dt" sz="half" idx="2"/>
          </p:nvPr>
        </p:nvSpPr>
        <p:spPr/>
        <p:txBody>
          <a:bodyPr/>
          <a:lstStyle/>
          <a:p>
            <a:fld id="{39425282-1CF8-4EEE-AD16-33A5281C38DC}" type="datetime1">
              <a:rPr lang="en-US" smtClean="0"/>
              <a:pPr/>
              <a:t>5/20/2019</a:t>
            </a:fld>
            <a:endParaRPr lang="en-US" dirty="0"/>
          </a:p>
        </p:txBody>
      </p:sp>
      <p:sp>
        <p:nvSpPr>
          <p:cNvPr id="5" name="Slide Number Placeholder 4">
            <a:extLst>
              <a:ext uri="{FF2B5EF4-FFF2-40B4-BE49-F238E27FC236}">
                <a16:creationId xmlns:a16="http://schemas.microsoft.com/office/drawing/2014/main" id="{E79FBC58-D7C1-4D59-862D-26490B7E8CAD}"/>
              </a:ext>
            </a:extLst>
          </p:cNvPr>
          <p:cNvSpPr>
            <a:spLocks noGrp="1"/>
          </p:cNvSpPr>
          <p:nvPr>
            <p:ph type="sldNum" sz="quarter" idx="4"/>
          </p:nvPr>
        </p:nvSpPr>
        <p:spPr/>
        <p:txBody>
          <a:bodyPr/>
          <a:lstStyle/>
          <a:p>
            <a:fld id="{1E926633-60B7-4AE6-A414-226D9DF379EA}" type="slidenum">
              <a:rPr lang="en-US" smtClean="0"/>
              <a:t>31</a:t>
            </a:fld>
            <a:endParaRPr lang="en-US"/>
          </a:p>
        </p:txBody>
      </p:sp>
    </p:spTree>
    <p:extLst>
      <p:ext uri="{BB962C8B-B14F-4D97-AF65-F5344CB8AC3E}">
        <p14:creationId xmlns:p14="http://schemas.microsoft.com/office/powerpoint/2010/main" val="3670367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8"/>
          <p:cNvSpPr>
            <a:spLocks noGrp="1"/>
          </p:cNvSpPr>
          <p:nvPr>
            <p:ph type="title"/>
          </p:nvPr>
        </p:nvSpPr>
        <p:spPr>
          <a:xfrm>
            <a:off x="152400" y="274638"/>
            <a:ext cx="8915400" cy="715962"/>
          </a:xfrm>
        </p:spPr>
        <p:txBody>
          <a:bodyPr>
            <a:normAutofit fontScale="90000"/>
          </a:bodyPr>
          <a:lstStyle/>
          <a:p>
            <a:r>
              <a:rPr lang="en-US" altLang="en-US" dirty="0">
                <a:latin typeface="Arial" panose="020B0604020202020204" pitchFamily="34" charset="0"/>
              </a:rPr>
              <a:t>Reinforcement Learning: Q-Learning and SARSA</a:t>
            </a:r>
          </a:p>
        </p:txBody>
      </p:sp>
      <p:sp>
        <p:nvSpPr>
          <p:cNvPr id="5" name="Content Placeholder 4"/>
          <p:cNvSpPr>
            <a:spLocks noGrp="1"/>
          </p:cNvSpPr>
          <p:nvPr>
            <p:ph idx="1"/>
          </p:nvPr>
        </p:nvSpPr>
        <p:spPr>
          <a:xfrm>
            <a:off x="647697" y="1371600"/>
            <a:ext cx="7848600" cy="4798701"/>
          </a:xfrm>
        </p:spPr>
        <p:txBody>
          <a:bodyPr rtlCol="0">
            <a:noAutofit/>
          </a:bodyPr>
          <a:lstStyle/>
          <a:p>
            <a:pPr marL="0" indent="0" algn="ctr" fontAlgn="auto">
              <a:spcAft>
                <a:spcPts val="0"/>
              </a:spcAft>
              <a:buNone/>
              <a:defRPr/>
            </a:pPr>
            <a:r>
              <a:rPr lang="en-US" sz="2200" b="1" dirty="0">
                <a:solidFill>
                  <a:schemeClr val="tx1"/>
                </a:solidFill>
              </a:rPr>
              <a:t>Interact</a:t>
            </a:r>
            <a:r>
              <a:rPr lang="en-US" sz="2200" dirty="0">
                <a:solidFill>
                  <a:schemeClr val="tx1"/>
                </a:solidFill>
              </a:rPr>
              <a:t> and </a:t>
            </a:r>
            <a:r>
              <a:rPr lang="en-US" sz="2200" b="1" dirty="0">
                <a:solidFill>
                  <a:schemeClr val="tx1"/>
                </a:solidFill>
              </a:rPr>
              <a:t>learn</a:t>
            </a:r>
            <a:r>
              <a:rPr lang="en-US" sz="2200" dirty="0">
                <a:solidFill>
                  <a:schemeClr val="tx1"/>
                </a:solidFill>
              </a:rPr>
              <a:t> from the environment what path is best!</a:t>
            </a:r>
          </a:p>
          <a:p>
            <a:pPr marL="0" indent="0" algn="ctr" fontAlgn="auto">
              <a:spcAft>
                <a:spcPts val="0"/>
              </a:spcAft>
              <a:buNone/>
              <a:defRPr/>
            </a:pPr>
            <a:endParaRPr lang="en-US" sz="2400" dirty="0">
              <a:solidFill>
                <a:schemeClr val="tx1"/>
              </a:solidFill>
            </a:endParaRPr>
          </a:p>
        </p:txBody>
      </p:sp>
      <p:sp>
        <p:nvSpPr>
          <p:cNvPr id="6" name="Date Placeholder 5"/>
          <p:cNvSpPr>
            <a:spLocks noGrp="1"/>
          </p:cNvSpPr>
          <p:nvPr>
            <p:ph type="dt" sz="quarter"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8" name="Slide Number Placeholder 7"/>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32</a:t>
            </a:fld>
            <a:endParaRPr lang="en-US" dirty="0"/>
          </a:p>
        </p:txBody>
      </p:sp>
      <p:sp>
        <p:nvSpPr>
          <p:cNvPr id="12" name="5-Point Star 11"/>
          <p:cNvSpPr/>
          <p:nvPr/>
        </p:nvSpPr>
        <p:spPr>
          <a:xfrm>
            <a:off x="7848600" y="4615167"/>
            <a:ext cx="533400" cy="533400"/>
          </a:xfrm>
          <a:prstGeom prst="star5">
            <a:avLst/>
          </a:prstGeom>
          <a:solidFill>
            <a:srgbClr val="FFCC00"/>
          </a:solidFill>
          <a:ln>
            <a:solidFill>
              <a:srgbClr val="FFCC00"/>
            </a:solidFill>
          </a:ln>
          <a:effectLst>
            <a:outerShdw blurRad="76200" dir="18900000" sy="23000" kx="-1200000" algn="bl" rotWithShape="0">
              <a:prstClr val="black">
                <a:alpha val="2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2787007" y="4253277"/>
            <a:ext cx="3874779" cy="707886"/>
          </a:xfrm>
          <a:prstGeom prst="rect">
            <a:avLst/>
          </a:prstGeom>
          <a:noFill/>
        </p:spPr>
        <p:txBody>
          <a:bodyPr wrap="none" rtlCol="0">
            <a:spAutoFit/>
          </a:bodyPr>
          <a:lstStyle/>
          <a:p>
            <a:pPr algn="ctr"/>
            <a:r>
              <a:rPr lang="en-US" sz="2000" b="1" dirty="0">
                <a:latin typeface="Arial" panose="020B0604020202020204" pitchFamily="34" charset="0"/>
                <a:cs typeface="Arial" panose="020B0604020202020204" pitchFamily="34" charset="0"/>
              </a:rPr>
              <a:t>Reinforcement learning</a:t>
            </a:r>
          </a:p>
          <a:p>
            <a:pPr algn="ctr"/>
            <a:r>
              <a:rPr lang="en-US" sz="2000" b="1" dirty="0">
                <a:latin typeface="Arial" panose="020B0604020202020204" pitchFamily="34" charset="0"/>
                <a:cs typeface="Arial" panose="020B0604020202020204" pitchFamily="34" charset="0"/>
              </a:rPr>
              <a:t>Evaluations</a:t>
            </a:r>
            <a:r>
              <a:rPr lang="en-US" sz="2000" dirty="0">
                <a:latin typeface="Arial" panose="020B0604020202020204" pitchFamily="34" charset="0"/>
                <a:cs typeface="Arial" panose="020B0604020202020204" pitchFamily="34" charset="0"/>
              </a:rPr>
              <a:t> (rewards/penalties)</a:t>
            </a:r>
          </a:p>
        </p:txBody>
      </p:sp>
      <p:sp>
        <p:nvSpPr>
          <p:cNvPr id="20" name="TextBox 19"/>
          <p:cNvSpPr txBox="1"/>
          <p:nvPr/>
        </p:nvSpPr>
        <p:spPr>
          <a:xfrm>
            <a:off x="1259458" y="4246385"/>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21" name="TextBox 20"/>
          <p:cNvSpPr txBox="1"/>
          <p:nvPr/>
        </p:nvSpPr>
        <p:spPr>
          <a:xfrm>
            <a:off x="2053183" y="1764289"/>
            <a:ext cx="4979159" cy="707886"/>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Supervised Learning</a:t>
            </a:r>
          </a:p>
          <a:p>
            <a:pPr algn="ctr"/>
            <a:r>
              <a:rPr lang="en-US" sz="2000" dirty="0">
                <a:latin typeface="Arial" panose="020B0604020202020204" pitchFamily="34" charset="0"/>
                <a:cs typeface="Arial" panose="020B0604020202020204" pitchFamily="34" charset="0"/>
              </a:rPr>
              <a:t>Training Info = </a:t>
            </a:r>
            <a:r>
              <a:rPr lang="en-US" sz="2000" b="1" dirty="0">
                <a:latin typeface="Arial" panose="020B0604020202020204" pitchFamily="34" charset="0"/>
                <a:cs typeface="Arial" panose="020B0604020202020204" pitchFamily="34" charset="0"/>
              </a:rPr>
              <a:t>desired</a:t>
            </a:r>
            <a:r>
              <a:rPr lang="en-US" sz="2000" dirty="0">
                <a:latin typeface="Arial" panose="020B0604020202020204" pitchFamily="34" charset="0"/>
                <a:cs typeface="Arial" panose="020B0604020202020204" pitchFamily="34" charset="0"/>
              </a:rPr>
              <a:t> inputs and outputs </a:t>
            </a:r>
            <a:endParaRPr lang="en-US" sz="2400" dirty="0">
              <a:latin typeface="Arial" panose="020B0604020202020204" pitchFamily="34" charset="0"/>
              <a:cs typeface="Arial" panose="020B0604020202020204" pitchFamily="34" charset="0"/>
            </a:endParaRPr>
          </a:p>
        </p:txBody>
      </p:sp>
      <p:sp>
        <p:nvSpPr>
          <p:cNvPr id="27" name="TextBox 26"/>
          <p:cNvSpPr txBox="1"/>
          <p:nvPr/>
        </p:nvSpPr>
        <p:spPr>
          <a:xfrm>
            <a:off x="1107059" y="6240958"/>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28" name="TextBox 27"/>
          <p:cNvSpPr txBox="1"/>
          <p:nvPr/>
        </p:nvSpPr>
        <p:spPr>
          <a:xfrm>
            <a:off x="5028882" y="6260068"/>
            <a:ext cx="194155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 (actions)</a:t>
            </a:r>
          </a:p>
        </p:txBody>
      </p:sp>
      <p:cxnSp>
        <p:nvCxnSpPr>
          <p:cNvPr id="32" name="Straight Arrow Connector 31"/>
          <p:cNvCxnSpPr/>
          <p:nvPr/>
        </p:nvCxnSpPr>
        <p:spPr>
          <a:xfrm>
            <a:off x="4724399" y="4919967"/>
            <a:ext cx="0" cy="431207"/>
          </a:xfrm>
          <a:prstGeom prst="straightConnector1">
            <a:avLst/>
          </a:prstGeom>
          <a:ln w="762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724399" y="2628719"/>
            <a:ext cx="0" cy="405358"/>
          </a:xfrm>
          <a:prstGeom prst="straightConnector1">
            <a:avLst/>
          </a:prstGeom>
          <a:ln w="762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6273188" y="3432913"/>
            <a:ext cx="1762021" cy="646331"/>
          </a:xfrm>
          <a:prstGeom prst="rect">
            <a:avLst/>
          </a:prstGeom>
        </p:spPr>
        <p:txBody>
          <a:bodyPr wrap="none">
            <a:spAutoFit/>
          </a:bodyPr>
          <a:lstStyle/>
          <a:p>
            <a:pPr algn="ctr"/>
            <a:r>
              <a:rPr lang="en-US" b="1" dirty="0">
                <a:latin typeface="Arial" panose="020B0604020202020204" pitchFamily="34" charset="0"/>
                <a:cs typeface="Arial" panose="020B0604020202020204" pitchFamily="34" charset="0"/>
              </a:rPr>
              <a:t>Outputs</a:t>
            </a: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(features/class)</a:t>
            </a:r>
          </a:p>
        </p:txBody>
      </p:sp>
      <p:sp>
        <p:nvSpPr>
          <p:cNvPr id="36" name="Rectangle 35"/>
          <p:cNvSpPr/>
          <p:nvPr/>
        </p:nvSpPr>
        <p:spPr>
          <a:xfrm>
            <a:off x="533400" y="3034077"/>
            <a:ext cx="2302042" cy="1161676"/>
          </a:xfrm>
          <a:prstGeom prst="rect">
            <a:avLst/>
          </a:prstGeom>
          <a:gradFill>
            <a:gsLst>
              <a:gs pos="0">
                <a:srgbClr val="E28324"/>
              </a:gs>
              <a:gs pos="100000">
                <a:srgbClr val="EBA866"/>
              </a:gs>
            </a:gsLst>
            <a:lin ang="16200000" scaled="1"/>
          </a:gradFill>
          <a:ln w="5715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latin typeface="Arial" panose="020B0604020202020204" pitchFamily="34" charset="0"/>
                <a:cs typeface="Arial" panose="020B0604020202020204" pitchFamily="34" charset="0"/>
              </a:rPr>
              <a:t>Classical</a:t>
            </a:r>
          </a:p>
          <a:p>
            <a:pPr algn="ctr"/>
            <a:r>
              <a:rPr lang="en-US" altLang="en-US" sz="2000" b="1" dirty="0">
                <a:latin typeface="Arial" panose="020B0604020202020204" pitchFamily="34" charset="0"/>
                <a:cs typeface="Arial" panose="020B0604020202020204" pitchFamily="34" charset="0"/>
              </a:rPr>
              <a:t>Learning</a:t>
            </a:r>
          </a:p>
          <a:p>
            <a:pPr algn="ctr"/>
            <a:r>
              <a:rPr lang="en-US" altLang="en-US" sz="2000" b="1" dirty="0">
                <a:latin typeface="Arial" panose="020B0604020202020204" pitchFamily="34" charset="0"/>
                <a:cs typeface="Arial" panose="020B0604020202020204" pitchFamily="34" charset="0"/>
              </a:rPr>
              <a:t>E.g. Fuzzy Logic</a:t>
            </a:r>
          </a:p>
        </p:txBody>
      </p:sp>
      <p:sp>
        <p:nvSpPr>
          <p:cNvPr id="37" name="Rectangle 36"/>
          <p:cNvSpPr/>
          <p:nvPr/>
        </p:nvSpPr>
        <p:spPr>
          <a:xfrm>
            <a:off x="6351442" y="5362654"/>
            <a:ext cx="2244815" cy="853110"/>
          </a:xfrm>
          <a:prstGeom prst="rect">
            <a:avLst/>
          </a:prstGeom>
          <a:gradFill>
            <a:gsLst>
              <a:gs pos="0">
                <a:srgbClr val="4A9BC8"/>
              </a:gs>
              <a:gs pos="100000">
                <a:srgbClr val="80B9D8"/>
              </a:gs>
            </a:gsLst>
            <a:lin ang="16200000" scaled="1"/>
          </a:gradFill>
          <a:ln w="5715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latin typeface="Arial" panose="020B0604020202020204" pitchFamily="34" charset="0"/>
                <a:cs typeface="Arial" panose="020B0604020202020204" pitchFamily="34" charset="0"/>
              </a:rPr>
              <a:t>Environment</a:t>
            </a:r>
          </a:p>
        </p:txBody>
      </p:sp>
      <p:sp>
        <p:nvSpPr>
          <p:cNvPr id="38" name="Rectangle 37"/>
          <p:cNvSpPr/>
          <p:nvPr/>
        </p:nvSpPr>
        <p:spPr>
          <a:xfrm>
            <a:off x="3581399" y="3059645"/>
            <a:ext cx="2286000" cy="1131922"/>
          </a:xfrm>
          <a:prstGeom prst="rect">
            <a:avLst/>
          </a:prstGeom>
          <a:gradFill>
            <a:gsLst>
              <a:gs pos="0">
                <a:srgbClr val="0D875A"/>
              </a:gs>
              <a:gs pos="100000">
                <a:srgbClr val="56AB8B"/>
              </a:gs>
            </a:gsLst>
            <a:lin ang="16200000" scaled="1"/>
          </a:gradFill>
          <a:ln w="5715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latin typeface="Arial" panose="020B0604020202020204" pitchFamily="34" charset="0"/>
                <a:cs typeface="Arial" panose="020B0604020202020204" pitchFamily="34" charset="0"/>
              </a:rPr>
              <a:t>Supervised</a:t>
            </a:r>
          </a:p>
          <a:p>
            <a:pPr algn="ctr"/>
            <a:r>
              <a:rPr lang="en-US" altLang="en-US" sz="2000" b="1" dirty="0">
                <a:latin typeface="Arial" panose="020B0604020202020204" pitchFamily="34" charset="0"/>
                <a:cs typeface="Arial" panose="020B0604020202020204" pitchFamily="34" charset="0"/>
              </a:rPr>
              <a:t>Learning</a:t>
            </a:r>
          </a:p>
          <a:p>
            <a:pPr algn="ctr"/>
            <a:r>
              <a:rPr lang="en-US" altLang="en-US" sz="2000" b="1" dirty="0">
                <a:latin typeface="Arial" panose="020B0604020202020204" pitchFamily="34" charset="0"/>
                <a:cs typeface="Arial" panose="020B0604020202020204" pitchFamily="34" charset="0"/>
              </a:rPr>
              <a:t>System</a:t>
            </a:r>
          </a:p>
        </p:txBody>
      </p:sp>
      <p:sp>
        <p:nvSpPr>
          <p:cNvPr id="40" name="Rectangle 39"/>
          <p:cNvSpPr/>
          <p:nvPr/>
        </p:nvSpPr>
        <p:spPr>
          <a:xfrm>
            <a:off x="543911" y="5362654"/>
            <a:ext cx="2302042" cy="871823"/>
          </a:xfrm>
          <a:prstGeom prst="rect">
            <a:avLst/>
          </a:prstGeom>
          <a:gradFill>
            <a:gsLst>
              <a:gs pos="0">
                <a:srgbClr val="E28324"/>
              </a:gs>
              <a:gs pos="100000">
                <a:srgbClr val="EBA866"/>
              </a:gs>
            </a:gsLst>
            <a:lin ang="16200000" scaled="1"/>
          </a:gradFill>
          <a:ln w="5715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latin typeface="Arial" panose="020B0604020202020204" pitchFamily="34" charset="0"/>
                <a:cs typeface="Arial" panose="020B0604020202020204" pitchFamily="34" charset="0"/>
              </a:rPr>
              <a:t>Non-Classical</a:t>
            </a:r>
          </a:p>
          <a:p>
            <a:pPr algn="ctr"/>
            <a:r>
              <a:rPr lang="en-US" altLang="en-US" sz="2000" b="1" dirty="0">
                <a:latin typeface="Arial" panose="020B0604020202020204" pitchFamily="34" charset="0"/>
                <a:cs typeface="Arial" panose="020B0604020202020204" pitchFamily="34" charset="0"/>
              </a:rPr>
              <a:t>Learning</a:t>
            </a:r>
          </a:p>
        </p:txBody>
      </p:sp>
      <p:sp>
        <p:nvSpPr>
          <p:cNvPr id="41" name="Rectangle 40"/>
          <p:cNvSpPr/>
          <p:nvPr/>
        </p:nvSpPr>
        <p:spPr>
          <a:xfrm>
            <a:off x="3399762" y="5373819"/>
            <a:ext cx="2286000" cy="849493"/>
          </a:xfrm>
          <a:prstGeom prst="rect">
            <a:avLst/>
          </a:prstGeom>
          <a:gradFill>
            <a:gsLst>
              <a:gs pos="0">
                <a:srgbClr val="0D875A"/>
              </a:gs>
              <a:gs pos="100000">
                <a:srgbClr val="56AB8B"/>
              </a:gs>
            </a:gsLst>
            <a:lin ang="16200000" scaled="1"/>
          </a:gradFill>
          <a:ln w="5715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latin typeface="Arial" panose="020B0604020202020204" pitchFamily="34" charset="0"/>
                <a:cs typeface="Arial" panose="020B0604020202020204" pitchFamily="34" charset="0"/>
              </a:rPr>
              <a:t>RL Systems</a:t>
            </a:r>
          </a:p>
        </p:txBody>
      </p:sp>
      <p:cxnSp>
        <p:nvCxnSpPr>
          <p:cNvPr id="26" name="Elbow Connector 25"/>
          <p:cNvCxnSpPr>
            <a:endCxn id="19" idx="3"/>
          </p:cNvCxnSpPr>
          <p:nvPr/>
        </p:nvCxnSpPr>
        <p:spPr>
          <a:xfrm rot="16200000" flipV="1">
            <a:off x="6808272" y="4460735"/>
            <a:ext cx="741443" cy="1034413"/>
          </a:xfrm>
          <a:prstGeom prst="bentConnector2">
            <a:avLst/>
          </a:prstGeom>
          <a:ln w="76200">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flipV="1">
            <a:off x="2845953" y="5798565"/>
            <a:ext cx="583047" cy="7298"/>
          </a:xfrm>
          <a:prstGeom prst="straightConnector1">
            <a:avLst/>
          </a:prstGeom>
          <a:ln w="762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5699118" y="5798564"/>
            <a:ext cx="685800" cy="1"/>
          </a:xfrm>
          <a:prstGeom prst="straightConnector1">
            <a:avLst/>
          </a:prstGeom>
          <a:ln w="762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835442" y="3611227"/>
            <a:ext cx="762000" cy="1"/>
          </a:xfrm>
          <a:prstGeom prst="straightConnector1">
            <a:avLst/>
          </a:prstGeom>
          <a:ln w="762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863243" y="3611227"/>
            <a:ext cx="762000" cy="1"/>
          </a:xfrm>
          <a:prstGeom prst="straightConnector1">
            <a:avLst/>
          </a:prstGeom>
          <a:ln w="762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85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1692"/>
            <a:ext cx="8229600" cy="715962"/>
          </a:xfrm>
        </p:spPr>
        <p:txBody>
          <a:bodyPr>
            <a:normAutofit/>
          </a:bodyPr>
          <a:lstStyle/>
          <a:p>
            <a:r>
              <a:rPr lang="en-US" dirty="0">
                <a:latin typeface="Arial" panose="020B0604020202020204" pitchFamily="34" charset="0"/>
              </a:rPr>
              <a:t>Example Value Field – Laplacian EigenFace</a:t>
            </a:r>
          </a:p>
        </p:txBody>
      </p:sp>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33</a:t>
            </a:fld>
            <a:endParaRPr lang="en-US" dirty="0"/>
          </a:p>
        </p:txBody>
      </p:sp>
      <p:pic>
        <p:nvPicPr>
          <p:cNvPr id="8" name="Picture 7">
            <a:extLst>
              <a:ext uri="{FF2B5EF4-FFF2-40B4-BE49-F238E27FC236}">
                <a16:creationId xmlns:a16="http://schemas.microsoft.com/office/drawing/2014/main" id="{34DBB65C-50AC-4A44-AD4A-3E00EFADE0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882"/>
          <a:stretch/>
        </p:blipFill>
        <p:spPr>
          <a:xfrm>
            <a:off x="685800" y="1371600"/>
            <a:ext cx="5337794" cy="4947804"/>
          </a:xfrm>
          <a:prstGeom prst="rect">
            <a:avLst/>
          </a:prstGeom>
        </p:spPr>
      </p:pic>
      <p:sp>
        <p:nvSpPr>
          <p:cNvPr id="9" name="Rectangle 8">
            <a:extLst>
              <a:ext uri="{FF2B5EF4-FFF2-40B4-BE49-F238E27FC236}">
                <a16:creationId xmlns:a16="http://schemas.microsoft.com/office/drawing/2014/main" id="{D34D6DF1-BD2B-4463-9FB4-AA4B0B835F3B}"/>
              </a:ext>
            </a:extLst>
          </p:cNvPr>
          <p:cNvSpPr/>
          <p:nvPr/>
        </p:nvSpPr>
        <p:spPr>
          <a:xfrm>
            <a:off x="6023594" y="1371600"/>
            <a:ext cx="2212465" cy="1569660"/>
          </a:xfrm>
          <a:prstGeom prst="rect">
            <a:avLst/>
          </a:prstGeom>
          <a:solidFill>
            <a:schemeClr val="bg2"/>
          </a:solidFill>
        </p:spPr>
        <p:txBody>
          <a:bodyPr wrap="none">
            <a:spAutoFit/>
          </a:bodyPr>
          <a:lstStyle/>
          <a:p>
            <a:r>
              <a:rPr lang="en-US" sz="2400" dirty="0">
                <a:latin typeface="Arial" panose="020B0604020202020204" pitchFamily="34" charset="0"/>
                <a:cs typeface="Arial" panose="020B0604020202020204" pitchFamily="34" charset="0"/>
              </a:rPr>
              <a:t>High Value ~</a:t>
            </a:r>
          </a:p>
          <a:p>
            <a:r>
              <a:rPr lang="en-US" sz="2400" dirty="0">
                <a:latin typeface="Arial" panose="020B0604020202020204" pitchFamily="34" charset="0"/>
                <a:cs typeface="Arial" panose="020B0604020202020204" pitchFamily="34" charset="0"/>
              </a:rPr>
              <a:t>Low Kurtosis~ </a:t>
            </a:r>
          </a:p>
          <a:p>
            <a:r>
              <a:rPr lang="en-US" sz="2400" dirty="0">
                <a:latin typeface="Arial" panose="020B0604020202020204" pitchFamily="34" charset="0"/>
                <a:cs typeface="Arial" panose="020B0604020202020204" pitchFamily="34" charset="0"/>
              </a:rPr>
              <a:t>bldg. &amp; paved</a:t>
            </a:r>
          </a:p>
          <a:p>
            <a:r>
              <a:rPr lang="en-US" sz="2400" dirty="0">
                <a:latin typeface="Arial" panose="020B0604020202020204" pitchFamily="34" charset="0"/>
                <a:cs typeface="Arial" panose="020B0604020202020204" pitchFamily="34" charset="0"/>
              </a:rPr>
              <a:t>road spec. sig.</a:t>
            </a:r>
          </a:p>
        </p:txBody>
      </p:sp>
      <p:cxnSp>
        <p:nvCxnSpPr>
          <p:cNvPr id="11" name="Straight Arrow Connector 10">
            <a:extLst>
              <a:ext uri="{FF2B5EF4-FFF2-40B4-BE49-F238E27FC236}">
                <a16:creationId xmlns:a16="http://schemas.microsoft.com/office/drawing/2014/main" id="{4C08B874-D06B-485B-BD31-271A3455FBAE}"/>
              </a:ext>
            </a:extLst>
          </p:cNvPr>
          <p:cNvCxnSpPr>
            <a:cxnSpLocks/>
          </p:cNvCxnSpPr>
          <p:nvPr/>
        </p:nvCxnSpPr>
        <p:spPr>
          <a:xfrm flipH="1">
            <a:off x="3543300" y="1676400"/>
            <a:ext cx="2346652" cy="76200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353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34</a:t>
            </a:fld>
            <a:endParaRPr lang="en-US"/>
          </a:p>
        </p:txBody>
      </p:sp>
      <p:sp>
        <p:nvSpPr>
          <p:cNvPr id="6" name="TextBox 5"/>
          <p:cNvSpPr txBox="1"/>
          <p:nvPr/>
        </p:nvSpPr>
        <p:spPr>
          <a:xfrm>
            <a:off x="554161" y="1371600"/>
            <a:ext cx="2951407" cy="2831544"/>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Q-Learning </a:t>
            </a:r>
            <a:r>
              <a:rPr lang="el-GR" sz="2000" dirty="0">
                <a:latin typeface="Arial" panose="020B0604020202020204" pitchFamily="34" charset="0"/>
                <a:cs typeface="Arial" panose="020B0604020202020204" pitchFamily="34" charset="0"/>
              </a:rPr>
              <a:t>γ</a:t>
            </a:r>
            <a:r>
              <a:rPr lang="en-US" sz="2000" dirty="0">
                <a:latin typeface="Arial" panose="020B0604020202020204" pitchFamily="34" charset="0"/>
                <a:cs typeface="Arial" panose="020B0604020202020204" pitchFamily="34" charset="0"/>
              </a:rPr>
              <a:t> = 0.2</a:t>
            </a:r>
          </a:p>
          <a:p>
            <a:r>
              <a:rPr lang="en-US" sz="2000" dirty="0">
                <a:latin typeface="Arial" panose="020B0604020202020204" pitchFamily="34" charset="0"/>
                <a:cs typeface="Arial" panose="020B0604020202020204" pitchFamily="34" charset="0"/>
              </a:rPr>
              <a:t>     Maximum Action </a:t>
            </a:r>
          </a:p>
          <a:p>
            <a:r>
              <a:rPr lang="en-US" sz="2000" dirty="0">
                <a:latin typeface="Arial" panose="020B0604020202020204" pitchFamily="34" charset="0"/>
                <a:cs typeface="Arial" panose="020B0604020202020204" pitchFamily="34" charset="0"/>
              </a:rPr>
              <a:t>     Policy</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Full exploration of nodal state space similar to Q-learning, </a:t>
            </a:r>
            <a:r>
              <a:rPr lang="el-GR" sz="2000" dirty="0">
                <a:latin typeface="Arial" panose="020B0604020202020204" pitchFamily="34" charset="0"/>
                <a:cs typeface="Arial" panose="020B0604020202020204" pitchFamily="34" charset="0"/>
              </a:rPr>
              <a:t>γ</a:t>
            </a:r>
            <a:r>
              <a:rPr lang="en-US" sz="2000" dirty="0">
                <a:latin typeface="Arial" panose="020B0604020202020204" pitchFamily="34" charset="0"/>
                <a:cs typeface="Arial" panose="020B0604020202020204" pitchFamily="34" charset="0"/>
              </a:rPr>
              <a:t> = 0.8 case</a:t>
            </a:r>
          </a:p>
          <a:p>
            <a:r>
              <a:rPr lang="en-US" dirty="0">
                <a:latin typeface="Arial" panose="020B0604020202020204" pitchFamily="34" charset="0"/>
                <a:cs typeface="Arial" panose="020B0604020202020204" pitchFamily="34" charset="0"/>
              </a:rPr>
              <a:t> </a:t>
            </a:r>
          </a:p>
        </p:txBody>
      </p:sp>
      <p:sp>
        <p:nvSpPr>
          <p:cNvPr id="8" name="Title 1"/>
          <p:cNvSpPr>
            <a:spLocks noGrp="1"/>
          </p:cNvSpPr>
          <p:nvPr>
            <p:ph type="title"/>
          </p:nvPr>
        </p:nvSpPr>
        <p:spPr>
          <a:xfrm>
            <a:off x="457200" y="228600"/>
            <a:ext cx="8229600" cy="715962"/>
          </a:xfrm>
        </p:spPr>
        <p:txBody>
          <a:bodyPr/>
          <a:lstStyle/>
          <a:p>
            <a:r>
              <a:rPr lang="en-US" dirty="0">
                <a:latin typeface="Arial" panose="020B0604020202020204" pitchFamily="34" charset="0"/>
              </a:rPr>
              <a:t>Optimal Pathway – Human Value Field</a:t>
            </a:r>
          </a:p>
        </p:txBody>
      </p:sp>
      <p:sp>
        <p:nvSpPr>
          <p:cNvPr id="3" name="TextBox 2"/>
          <p:cNvSpPr txBox="1"/>
          <p:nvPr/>
        </p:nvSpPr>
        <p:spPr>
          <a:xfrm>
            <a:off x="903500" y="3887299"/>
            <a:ext cx="22098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Q-Learning, </a:t>
            </a:r>
            <a:r>
              <a:rPr lang="el-GR" sz="1600" dirty="0">
                <a:latin typeface="Arial" panose="020B0604020202020204" pitchFamily="34" charset="0"/>
                <a:cs typeface="Arial" panose="020B0604020202020204" pitchFamily="34" charset="0"/>
              </a:rPr>
              <a:t>γ</a:t>
            </a:r>
            <a:r>
              <a:rPr lang="en-US" sz="1600" dirty="0">
                <a:latin typeface="Arial" panose="020B0604020202020204" pitchFamily="34" charset="0"/>
                <a:cs typeface="Arial" panose="020B0604020202020204" pitchFamily="34" charset="0"/>
              </a:rPr>
              <a:t> = 0.8</a:t>
            </a:r>
            <a:endParaRPr lang="en-US" sz="1600" dirty="0"/>
          </a:p>
        </p:txBody>
      </p:sp>
      <p:pic>
        <p:nvPicPr>
          <p:cNvPr id="9" name="Picture 8">
            <a:extLst>
              <a:ext uri="{FF2B5EF4-FFF2-40B4-BE49-F238E27FC236}">
                <a16:creationId xmlns:a16="http://schemas.microsoft.com/office/drawing/2014/main" id="{6B06F300-07A6-4232-9868-288AFF3212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3371" y="1525521"/>
            <a:ext cx="5087510" cy="4951479"/>
          </a:xfrm>
          <a:prstGeom prst="rect">
            <a:avLst/>
          </a:prstGeom>
        </p:spPr>
      </p:pic>
      <p:pic>
        <p:nvPicPr>
          <p:cNvPr id="14" name="Picture 13">
            <a:extLst>
              <a:ext uri="{FF2B5EF4-FFF2-40B4-BE49-F238E27FC236}">
                <a16:creationId xmlns:a16="http://schemas.microsoft.com/office/drawing/2014/main" id="{9064ACE6-0953-472A-9981-D0A61B6285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870" y="4267201"/>
            <a:ext cx="2303895" cy="2209800"/>
          </a:xfrm>
          <a:prstGeom prst="rect">
            <a:avLst/>
          </a:prstGeom>
        </p:spPr>
      </p:pic>
    </p:spTree>
    <p:extLst>
      <p:ext uri="{BB962C8B-B14F-4D97-AF65-F5344CB8AC3E}">
        <p14:creationId xmlns:p14="http://schemas.microsoft.com/office/powerpoint/2010/main" val="1634965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latin typeface="Arial" panose="020B0604020202020204" pitchFamily="34" charset="0"/>
              </a:rPr>
              <a:t>Spatial Optimization Approach to </a:t>
            </a:r>
            <a:br>
              <a:rPr lang="en-US" dirty="0">
                <a:latin typeface="Arial" panose="020B0604020202020204" pitchFamily="34" charset="0"/>
              </a:rPr>
            </a:br>
            <a:r>
              <a:rPr lang="en-US" dirty="0">
                <a:latin typeface="Arial" panose="020B0604020202020204" pitchFamily="34" charset="0"/>
              </a:rPr>
              <a:t>Geo-intelligence Analysis</a:t>
            </a:r>
          </a:p>
        </p:txBody>
      </p:sp>
      <p:sp>
        <p:nvSpPr>
          <p:cNvPr id="3" name="Content Placeholder 2"/>
          <p:cNvSpPr>
            <a:spLocks noGrp="1"/>
          </p:cNvSpPr>
          <p:nvPr>
            <p:ph idx="1"/>
          </p:nvPr>
        </p:nvSpPr>
        <p:spPr>
          <a:xfrm>
            <a:off x="609600" y="1295400"/>
            <a:ext cx="8001000" cy="5038725"/>
          </a:xfrm>
        </p:spPr>
        <p:txBody>
          <a:bodyPr>
            <a:normAutofit lnSpcReduction="10000"/>
          </a:bodyPr>
          <a:lstStyle/>
          <a:p>
            <a:r>
              <a:rPr lang="en-US" sz="2400" dirty="0">
                <a:solidFill>
                  <a:schemeClr val="tx1"/>
                </a:solidFill>
              </a:rPr>
              <a:t>Intelligence agencies often possess high spatial resolution remote sensing data along with a need to accomplish certain objectives stemming from different mission directives</a:t>
            </a:r>
          </a:p>
          <a:p>
            <a:endParaRPr lang="en-US" sz="2400" dirty="0">
              <a:solidFill>
                <a:schemeClr val="tx1"/>
              </a:solidFill>
            </a:endParaRPr>
          </a:p>
          <a:p>
            <a:r>
              <a:rPr lang="en-US" sz="2400" dirty="0">
                <a:solidFill>
                  <a:schemeClr val="tx1"/>
                </a:solidFill>
              </a:rPr>
              <a:t>Optimization-based algorithms such as </a:t>
            </a:r>
            <a:r>
              <a:rPr lang="en-US" sz="2400" b="1" dirty="0">
                <a:solidFill>
                  <a:schemeClr val="tx1"/>
                </a:solidFill>
              </a:rPr>
              <a:t>probabilistic graphical network analysis</a:t>
            </a:r>
            <a:r>
              <a:rPr lang="en-US" sz="2400" dirty="0">
                <a:solidFill>
                  <a:schemeClr val="tx1"/>
                </a:solidFill>
              </a:rPr>
              <a:t> can be applied to such data to facilitate </a:t>
            </a:r>
            <a:r>
              <a:rPr lang="en-US" sz="2400" b="1" dirty="0">
                <a:solidFill>
                  <a:schemeClr val="tx1"/>
                </a:solidFill>
              </a:rPr>
              <a:t>decision making </a:t>
            </a:r>
            <a:r>
              <a:rPr lang="en-US" sz="2400" dirty="0">
                <a:solidFill>
                  <a:schemeClr val="tx1"/>
                </a:solidFill>
              </a:rPr>
              <a:t>in the form of rational environmental </a:t>
            </a:r>
            <a:r>
              <a:rPr lang="en-US" sz="2400" b="1" dirty="0">
                <a:solidFill>
                  <a:schemeClr val="tx1"/>
                </a:solidFill>
              </a:rPr>
              <a:t>state assessment</a:t>
            </a:r>
          </a:p>
          <a:p>
            <a:endParaRPr lang="en-US" sz="2400" dirty="0">
              <a:solidFill>
                <a:schemeClr val="tx1"/>
              </a:solidFill>
            </a:endParaRPr>
          </a:p>
          <a:p>
            <a:r>
              <a:rPr lang="en-US" sz="2400" dirty="0">
                <a:solidFill>
                  <a:schemeClr val="tx1"/>
                </a:solidFill>
              </a:rPr>
              <a:t>In particular, </a:t>
            </a:r>
            <a:r>
              <a:rPr lang="en-US" sz="2400" b="1" dirty="0">
                <a:solidFill>
                  <a:schemeClr val="tx1"/>
                </a:solidFill>
              </a:rPr>
              <a:t>reinforcement learning </a:t>
            </a:r>
            <a:r>
              <a:rPr lang="en-US" sz="2400" dirty="0">
                <a:solidFill>
                  <a:schemeClr val="tx1"/>
                </a:solidFill>
              </a:rPr>
              <a:t>where </a:t>
            </a:r>
            <a:r>
              <a:rPr lang="en-US" sz="2400" b="1" dirty="0">
                <a:solidFill>
                  <a:schemeClr val="tx1"/>
                </a:solidFill>
              </a:rPr>
              <a:t>human value </a:t>
            </a:r>
            <a:r>
              <a:rPr lang="en-US" sz="2400" dirty="0">
                <a:solidFill>
                  <a:schemeClr val="tx1"/>
                </a:solidFill>
              </a:rPr>
              <a:t>assessment is interjected, can assist in finding pathways through regions of interest where precious resources should be focused</a:t>
            </a:r>
          </a:p>
          <a:p>
            <a:endParaRPr lang="en-US" sz="2400" dirty="0"/>
          </a:p>
        </p:txBody>
      </p:sp>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4</a:t>
            </a:fld>
            <a:endParaRPr lang="en-US" dirty="0"/>
          </a:p>
        </p:txBody>
      </p:sp>
    </p:spTree>
    <p:extLst>
      <p:ext uri="{BB962C8B-B14F-4D97-AF65-F5344CB8AC3E}">
        <p14:creationId xmlns:p14="http://schemas.microsoft.com/office/powerpoint/2010/main" val="202118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anose="020B0604020202020204" pitchFamily="34" charset="0"/>
              </a:rPr>
              <a:t>Intelligence Problem Statement</a:t>
            </a:r>
          </a:p>
        </p:txBody>
      </p:sp>
      <p:sp>
        <p:nvSpPr>
          <p:cNvPr id="3" name="Content Placeholder 2"/>
          <p:cNvSpPr>
            <a:spLocks noGrp="1"/>
          </p:cNvSpPr>
          <p:nvPr>
            <p:ph idx="1"/>
          </p:nvPr>
        </p:nvSpPr>
        <p:spPr>
          <a:xfrm>
            <a:off x="457200" y="1473200"/>
            <a:ext cx="8077200" cy="5038725"/>
          </a:xfrm>
        </p:spPr>
        <p:txBody>
          <a:bodyPr>
            <a:normAutofit lnSpcReduction="10000"/>
          </a:bodyPr>
          <a:lstStyle/>
          <a:p>
            <a:pPr marL="457200" indent="-457200">
              <a:buAutoNum type="arabicParenR"/>
            </a:pPr>
            <a:r>
              <a:rPr lang="en-US" sz="2400" dirty="0">
                <a:solidFill>
                  <a:schemeClr val="tx1"/>
                </a:solidFill>
              </a:rPr>
              <a:t>Adversarial areas monitored from EO satellite remote sensing platforms (MSI, HSI, and panchromatic) allow the opportunity to perform activity-based geo-intelligence analysis</a:t>
            </a:r>
          </a:p>
          <a:p>
            <a:pPr marL="457200" indent="-457200">
              <a:buAutoNum type="arabicParenR"/>
            </a:pPr>
            <a:r>
              <a:rPr lang="en-US" sz="2400" dirty="0">
                <a:solidFill>
                  <a:schemeClr val="tx1"/>
                </a:solidFill>
              </a:rPr>
              <a:t>One problem of great importance to </a:t>
            </a:r>
          </a:p>
          <a:p>
            <a:pPr marL="0" indent="0">
              <a:buNone/>
            </a:pPr>
            <a:r>
              <a:rPr lang="en-US" sz="2400" dirty="0">
                <a:solidFill>
                  <a:schemeClr val="tx1"/>
                </a:solidFill>
              </a:rPr>
              <a:t>     agencies is the </a:t>
            </a:r>
            <a:r>
              <a:rPr lang="en-US" sz="2400" b="1" dirty="0">
                <a:solidFill>
                  <a:schemeClr val="tx1"/>
                </a:solidFill>
              </a:rPr>
              <a:t>mobile missile problem </a:t>
            </a:r>
          </a:p>
          <a:p>
            <a:pPr marL="0" indent="0">
              <a:buNone/>
            </a:pPr>
            <a:r>
              <a:rPr lang="en-US" sz="2400" b="1" dirty="0">
                <a:solidFill>
                  <a:schemeClr val="tx1"/>
                </a:solidFill>
              </a:rPr>
              <a:t>     (MMP)</a:t>
            </a:r>
            <a:endParaRPr lang="en-US" sz="2400" dirty="0">
              <a:solidFill>
                <a:schemeClr val="tx1"/>
              </a:solidFill>
            </a:endParaRPr>
          </a:p>
          <a:p>
            <a:pPr marL="457200" indent="-457200">
              <a:buAutoNum type="arabicParenR" startAt="3"/>
            </a:pPr>
            <a:r>
              <a:rPr lang="en-US" sz="2400" dirty="0">
                <a:solidFill>
                  <a:schemeClr val="tx1"/>
                </a:solidFill>
              </a:rPr>
              <a:t>MMPs constantly move across terrains</a:t>
            </a:r>
          </a:p>
          <a:p>
            <a:pPr marL="0" indent="0">
              <a:buNone/>
            </a:pPr>
            <a:r>
              <a:rPr lang="en-US" sz="2400" dirty="0">
                <a:solidFill>
                  <a:schemeClr val="tx1"/>
                </a:solidFill>
              </a:rPr>
              <a:t>      prompting a need to understand 2 things:</a:t>
            </a:r>
          </a:p>
          <a:p>
            <a:pPr marL="0" indent="0">
              <a:buNone/>
            </a:pPr>
            <a:r>
              <a:rPr lang="en-US" sz="2400" dirty="0">
                <a:solidFill>
                  <a:schemeClr val="tx1"/>
                </a:solidFill>
              </a:rPr>
              <a:t>      a) Optimal adversarial locations for MMPs</a:t>
            </a:r>
          </a:p>
          <a:p>
            <a:pPr marL="0" indent="0">
              <a:buNone/>
            </a:pPr>
            <a:r>
              <a:rPr lang="en-US" sz="2400" dirty="0">
                <a:solidFill>
                  <a:schemeClr val="tx1"/>
                </a:solidFill>
              </a:rPr>
              <a:t>      b) </a:t>
            </a:r>
            <a:r>
              <a:rPr lang="en-US" sz="2400" b="1" dirty="0">
                <a:solidFill>
                  <a:schemeClr val="tx1"/>
                </a:solidFill>
              </a:rPr>
              <a:t>Optimal pathways </a:t>
            </a:r>
            <a:r>
              <a:rPr lang="en-US" sz="2400" dirty="0">
                <a:solidFill>
                  <a:schemeClr val="tx1"/>
                </a:solidFill>
              </a:rPr>
              <a:t>across the terrain</a:t>
            </a:r>
          </a:p>
          <a:p>
            <a:pPr marL="0" indent="0">
              <a:buNone/>
            </a:pPr>
            <a:r>
              <a:rPr lang="en-US" sz="2400" dirty="0">
                <a:solidFill>
                  <a:schemeClr val="tx1"/>
                </a:solidFill>
              </a:rPr>
              <a:t>          given remotely sensed ground structure</a:t>
            </a:r>
          </a:p>
          <a:p>
            <a:pPr marL="0" indent="0">
              <a:buNone/>
            </a:pPr>
            <a:endParaRPr lang="en-US" dirty="0">
              <a:solidFill>
                <a:schemeClr val="tx1"/>
              </a:solidFill>
            </a:endParaRPr>
          </a:p>
          <a:p>
            <a:endParaRPr lang="en-US" dirty="0">
              <a:latin typeface="Rockwell" panose="02060603020205020403" pitchFamily="18" charset="0"/>
            </a:endParaRPr>
          </a:p>
        </p:txBody>
      </p:sp>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5</a:t>
            </a:fld>
            <a:endParaRPr lang="en-US" dirty="0"/>
          </a:p>
        </p:txBody>
      </p:sp>
      <p:pic>
        <p:nvPicPr>
          <p:cNvPr id="6" name="Picture 5" descr="C:\Users\nscott\Desktop\brown map-1-prior-state-2017-06-new.png"/>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819400"/>
            <a:ext cx="1447800" cy="2971800"/>
          </a:xfrm>
          <a:prstGeom prst="rect">
            <a:avLst/>
          </a:prstGeom>
          <a:noFill/>
          <a:ln>
            <a:noFill/>
          </a:ln>
        </p:spPr>
      </p:pic>
    </p:spTree>
    <p:extLst>
      <p:ext uri="{BB962C8B-B14F-4D97-AF65-F5344CB8AC3E}">
        <p14:creationId xmlns:p14="http://schemas.microsoft.com/office/powerpoint/2010/main" val="314714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763000" cy="715962"/>
          </a:xfrm>
        </p:spPr>
        <p:txBody>
          <a:bodyPr>
            <a:normAutofit/>
          </a:bodyPr>
          <a:lstStyle/>
          <a:p>
            <a:r>
              <a:rPr lang="en-US" dirty="0">
                <a:latin typeface="Arial" panose="020B0604020202020204" pitchFamily="34" charset="0"/>
              </a:rPr>
              <a:t>Our Problem and Global Solution Methodology </a:t>
            </a:r>
          </a:p>
        </p:txBody>
      </p:sp>
      <p:sp>
        <p:nvSpPr>
          <p:cNvPr id="3" name="Content Placeholder 2"/>
          <p:cNvSpPr>
            <a:spLocks noGrp="1"/>
          </p:cNvSpPr>
          <p:nvPr>
            <p:ph idx="1"/>
          </p:nvPr>
        </p:nvSpPr>
        <p:spPr>
          <a:xfrm>
            <a:off x="457200" y="1371600"/>
            <a:ext cx="8229600" cy="5334000"/>
          </a:xfrm>
        </p:spPr>
        <p:txBody>
          <a:bodyPr>
            <a:normAutofit fontScale="92500" lnSpcReduction="10000"/>
          </a:bodyPr>
          <a:lstStyle/>
          <a:p>
            <a:pPr marL="457200" indent="-457200">
              <a:buAutoNum type="arabicParenR"/>
            </a:pPr>
            <a:r>
              <a:rPr lang="en-US" sz="2000" dirty="0">
                <a:solidFill>
                  <a:schemeClr val="tx1"/>
                </a:solidFill>
              </a:rPr>
              <a:t>Using open source RIT HSI data, </a:t>
            </a:r>
            <a:r>
              <a:rPr lang="en-US" sz="2000" b="1" dirty="0">
                <a:solidFill>
                  <a:schemeClr val="tx1"/>
                </a:solidFill>
              </a:rPr>
              <a:t>optimal pathway estimation </a:t>
            </a:r>
            <a:r>
              <a:rPr lang="en-US" sz="2000" dirty="0">
                <a:solidFill>
                  <a:schemeClr val="tx1"/>
                </a:solidFill>
              </a:rPr>
              <a:t>can be addressed using a two-phase processor</a:t>
            </a:r>
          </a:p>
          <a:p>
            <a:pPr marL="0" indent="0">
              <a:buNone/>
            </a:pPr>
            <a:endParaRPr lang="en-US" sz="2000" dirty="0">
              <a:solidFill>
                <a:schemeClr val="tx1"/>
              </a:solidFill>
            </a:endParaRPr>
          </a:p>
          <a:p>
            <a:pPr marL="0" indent="0">
              <a:buNone/>
            </a:pPr>
            <a:r>
              <a:rPr lang="en-US" sz="2000" dirty="0">
                <a:solidFill>
                  <a:srgbClr val="AF1E2D"/>
                </a:solidFill>
              </a:rPr>
              <a:t>A)</a:t>
            </a:r>
            <a:r>
              <a:rPr lang="en-US" sz="2000" b="1" dirty="0">
                <a:solidFill>
                  <a:schemeClr val="tx1"/>
                </a:solidFill>
              </a:rPr>
              <a:t>   Feature Extraction </a:t>
            </a:r>
          </a:p>
          <a:p>
            <a:pPr marL="0" indent="0">
              <a:buNone/>
            </a:pPr>
            <a:r>
              <a:rPr lang="en-US" sz="2000" dirty="0">
                <a:solidFill>
                  <a:schemeClr val="tx1"/>
                </a:solidFill>
              </a:rPr>
              <a:t>      A) Spectral terrain data is </a:t>
            </a:r>
            <a:r>
              <a:rPr lang="en-US" sz="2000" b="1" dirty="0">
                <a:solidFill>
                  <a:schemeClr val="tx1"/>
                </a:solidFill>
              </a:rPr>
              <a:t>divided</a:t>
            </a:r>
            <a:r>
              <a:rPr lang="en-US" sz="2000" dirty="0">
                <a:solidFill>
                  <a:schemeClr val="tx1"/>
                </a:solidFill>
              </a:rPr>
              <a:t> into image chips</a:t>
            </a:r>
          </a:p>
          <a:p>
            <a:pPr marL="0" indent="0">
              <a:buNone/>
            </a:pPr>
            <a:r>
              <a:rPr lang="en-US" sz="2000" dirty="0">
                <a:solidFill>
                  <a:schemeClr val="tx1"/>
                </a:solidFill>
              </a:rPr>
              <a:t>      B) Image chip data is </a:t>
            </a:r>
            <a:r>
              <a:rPr lang="en-US" sz="2000" b="1" dirty="0">
                <a:solidFill>
                  <a:schemeClr val="tx1"/>
                </a:solidFill>
              </a:rPr>
              <a:t>distilled</a:t>
            </a:r>
            <a:r>
              <a:rPr lang="en-US" sz="2000" dirty="0">
                <a:solidFill>
                  <a:schemeClr val="tx1"/>
                </a:solidFill>
              </a:rPr>
              <a:t> into average </a:t>
            </a:r>
            <a:r>
              <a:rPr lang="en-US" sz="2000" b="1" dirty="0">
                <a:solidFill>
                  <a:schemeClr val="tx1"/>
                </a:solidFill>
              </a:rPr>
              <a:t>characteristic quantities </a:t>
            </a:r>
          </a:p>
          <a:p>
            <a:pPr marL="0" indent="0">
              <a:buNone/>
            </a:pPr>
            <a:r>
              <a:rPr lang="en-US" sz="2000" dirty="0">
                <a:solidFill>
                  <a:schemeClr val="tx1"/>
                </a:solidFill>
              </a:rPr>
              <a:t>           representing local structure</a:t>
            </a:r>
          </a:p>
          <a:p>
            <a:pPr marL="0" indent="0">
              <a:buNone/>
            </a:pPr>
            <a:r>
              <a:rPr lang="en-US" sz="2000" dirty="0">
                <a:solidFill>
                  <a:schemeClr val="tx1"/>
                </a:solidFill>
              </a:rPr>
              <a:t>      C) Image chips are </a:t>
            </a:r>
            <a:r>
              <a:rPr lang="en-US" sz="2000" b="1" dirty="0">
                <a:solidFill>
                  <a:schemeClr val="tx1"/>
                </a:solidFill>
              </a:rPr>
              <a:t>scored</a:t>
            </a:r>
            <a:r>
              <a:rPr lang="en-US" sz="2000" dirty="0">
                <a:solidFill>
                  <a:schemeClr val="tx1"/>
                </a:solidFill>
              </a:rPr>
              <a:t> according to a functional rule, transforming </a:t>
            </a:r>
          </a:p>
          <a:p>
            <a:pPr marL="0" indent="0">
              <a:buNone/>
            </a:pPr>
            <a:r>
              <a:rPr lang="en-US" sz="2000" dirty="0">
                <a:solidFill>
                  <a:schemeClr val="tx1"/>
                </a:solidFill>
              </a:rPr>
              <a:t>            local areas in </a:t>
            </a:r>
            <a:r>
              <a:rPr lang="en-US" sz="2000" b="1" dirty="0">
                <a:solidFill>
                  <a:schemeClr val="tx1"/>
                </a:solidFill>
              </a:rPr>
              <a:t>optimal value fields</a:t>
            </a:r>
            <a:r>
              <a:rPr lang="en-US" sz="2000" dirty="0">
                <a:solidFill>
                  <a:schemeClr val="tx1"/>
                </a:solidFill>
              </a:rPr>
              <a:t> </a:t>
            </a:r>
          </a:p>
          <a:p>
            <a:pPr marL="0" indent="0">
              <a:buNone/>
            </a:pPr>
            <a:endParaRPr lang="en-US" sz="2000" dirty="0">
              <a:solidFill>
                <a:schemeClr val="tx1"/>
              </a:solidFill>
            </a:endParaRPr>
          </a:p>
          <a:p>
            <a:pPr marL="0" indent="0">
              <a:buNone/>
            </a:pPr>
            <a:r>
              <a:rPr lang="en-US" sz="2000" dirty="0">
                <a:solidFill>
                  <a:srgbClr val="AF1E2D"/>
                </a:solidFill>
              </a:rPr>
              <a:t>B)   </a:t>
            </a:r>
            <a:r>
              <a:rPr lang="en-US" sz="2000" b="1" dirty="0">
                <a:solidFill>
                  <a:srgbClr val="AF1E2D"/>
                </a:solidFill>
              </a:rPr>
              <a:t> </a:t>
            </a:r>
            <a:r>
              <a:rPr lang="en-US" sz="2000" b="1" dirty="0">
                <a:solidFill>
                  <a:schemeClr val="tx1"/>
                </a:solidFill>
              </a:rPr>
              <a:t>Spatial Optimization</a:t>
            </a:r>
          </a:p>
          <a:p>
            <a:pPr marL="0" indent="0">
              <a:buNone/>
            </a:pPr>
            <a:r>
              <a:rPr lang="en-US" sz="2000" dirty="0">
                <a:solidFill>
                  <a:schemeClr val="tx1"/>
                </a:solidFill>
              </a:rPr>
              <a:t>      i)  Probabilistic graphical network consisting of nodes and edge is </a:t>
            </a:r>
          </a:p>
          <a:p>
            <a:pPr marL="0" indent="0">
              <a:buNone/>
            </a:pPr>
            <a:r>
              <a:rPr lang="en-US" sz="2000" dirty="0">
                <a:solidFill>
                  <a:schemeClr val="tx1"/>
                </a:solidFill>
              </a:rPr>
              <a:t>          created. Nodes parameterize image chip locations</a:t>
            </a:r>
            <a:endParaRPr lang="en-US" sz="2000" b="1" dirty="0">
              <a:solidFill>
                <a:schemeClr val="tx1"/>
              </a:solidFill>
            </a:endParaRPr>
          </a:p>
          <a:p>
            <a:pPr marL="0" indent="0">
              <a:buNone/>
            </a:pPr>
            <a:r>
              <a:rPr lang="en-US" sz="2000" dirty="0">
                <a:solidFill>
                  <a:schemeClr val="tx1"/>
                </a:solidFill>
              </a:rPr>
              <a:t>      ii)  </a:t>
            </a:r>
            <a:r>
              <a:rPr lang="en-US" sz="2000" b="1" dirty="0">
                <a:solidFill>
                  <a:schemeClr val="tx1"/>
                </a:solidFill>
              </a:rPr>
              <a:t>Value field mapped to reward field </a:t>
            </a:r>
            <a:r>
              <a:rPr lang="en-US" sz="2000" dirty="0">
                <a:solidFill>
                  <a:schemeClr val="tx1"/>
                </a:solidFill>
              </a:rPr>
              <a:t>and utilized in a reinforcement </a:t>
            </a:r>
          </a:p>
          <a:p>
            <a:pPr marL="0" indent="0">
              <a:buNone/>
            </a:pPr>
            <a:r>
              <a:rPr lang="en-US" sz="2000" dirty="0">
                <a:solidFill>
                  <a:schemeClr val="tx1"/>
                </a:solidFill>
              </a:rPr>
              <a:t>           learning algorithm to estimate </a:t>
            </a:r>
            <a:r>
              <a:rPr lang="en-US" sz="2000" b="1" dirty="0">
                <a:solidFill>
                  <a:schemeClr val="tx1"/>
                </a:solidFill>
              </a:rPr>
              <a:t>optimal pathways</a:t>
            </a:r>
            <a:endParaRPr lang="en-US" sz="2000" dirty="0">
              <a:solidFill>
                <a:schemeClr val="tx1"/>
              </a:solidFill>
            </a:endParaRPr>
          </a:p>
          <a:p>
            <a:pPr marL="0" indent="0">
              <a:buNone/>
            </a:pPr>
            <a:r>
              <a:rPr lang="en-US" sz="2000" dirty="0">
                <a:solidFill>
                  <a:schemeClr val="tx1"/>
                </a:solidFill>
              </a:rPr>
              <a:t> </a:t>
            </a:r>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6</a:t>
            </a:fld>
            <a:endParaRPr lang="en-US" dirty="0"/>
          </a:p>
        </p:txBody>
      </p:sp>
    </p:spTree>
    <p:extLst>
      <p:ext uri="{BB962C8B-B14F-4D97-AF65-F5344CB8AC3E}">
        <p14:creationId xmlns:p14="http://schemas.microsoft.com/office/powerpoint/2010/main" val="2388832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rPr>
              <a:t>Algorithmic Methodology</a:t>
            </a:r>
          </a:p>
        </p:txBody>
      </p:sp>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7</a:t>
            </a:fld>
            <a:endParaRPr lang="en-US" dirty="0"/>
          </a:p>
        </p:txBody>
      </p:sp>
      <p:pic>
        <p:nvPicPr>
          <p:cNvPr id="3" name="Picture 2" descr="C:\Users\jaffourtit\Desktop\NRO-DII2019-276-Algorithm Methodology-02 (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460" y="2362200"/>
            <a:ext cx="8436140" cy="29546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1ECB49-D57A-4536-89B8-A0A7601B6B98}"/>
              </a:ext>
            </a:extLst>
          </p:cNvPr>
          <p:cNvSpPr txBox="1">
            <a:spLocks/>
          </p:cNvSpPr>
          <p:nvPr/>
        </p:nvSpPr>
        <p:spPr>
          <a:xfrm>
            <a:off x="4876800" y="4038600"/>
            <a:ext cx="918545" cy="365760"/>
          </a:xfrm>
          <a:prstGeom prst="rect">
            <a:avLst/>
          </a:prstGeom>
          <a:solidFill>
            <a:srgbClr val="DDDCE0"/>
          </a:solidFill>
        </p:spPr>
        <p:txBody>
          <a:bodyPr wrap="square" rtlCol="0">
            <a:spAutoFit/>
          </a:bodyPr>
          <a:lstStyle/>
          <a:p>
            <a:r>
              <a:rPr lang="en-US" sz="2000" b="1" dirty="0">
                <a:latin typeface="Times New Roman" panose="02020603050405020304" pitchFamily="18" charset="0"/>
                <a:cs typeface="Times New Roman" panose="02020603050405020304" pitchFamily="18" charset="0"/>
              </a:rPr>
              <a:t>  </a:t>
            </a:r>
            <a:r>
              <a:rPr lang="en-US" sz="2000" b="1" dirty="0">
                <a:solidFill>
                  <a:schemeClr val="tx1">
                    <a:lumMod val="65000"/>
                    <a:lumOff val="35000"/>
                  </a:schemeClr>
                </a:solidFill>
                <a:latin typeface="Times New Roman" panose="02020603050405020304" pitchFamily="18" charset="0"/>
                <a:cs typeface="Times New Roman" panose="02020603050405020304" pitchFamily="18" charset="0"/>
              </a:rPr>
              <a:t>Value</a:t>
            </a:r>
          </a:p>
        </p:txBody>
      </p:sp>
    </p:spTree>
    <p:extLst>
      <p:ext uri="{BB962C8B-B14F-4D97-AF65-F5344CB8AC3E}">
        <p14:creationId xmlns:p14="http://schemas.microsoft.com/office/powerpoint/2010/main" val="2621809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1479"/>
            <a:ext cx="8229600" cy="715962"/>
          </a:xfrm>
        </p:spPr>
        <p:txBody>
          <a:bodyPr>
            <a:normAutofit fontScale="90000"/>
          </a:bodyPr>
          <a:lstStyle/>
          <a:p>
            <a:r>
              <a:rPr lang="en-US" dirty="0">
                <a:latin typeface="Arial" panose="020B0604020202020204" pitchFamily="34" charset="0"/>
              </a:rPr>
              <a:t>Data Ingestion, Image Chip Formation, Preliminary Pre-Processing</a:t>
            </a:r>
          </a:p>
        </p:txBody>
      </p:sp>
      <p:sp>
        <p:nvSpPr>
          <p:cNvPr id="3" name="Content Placeholder 2"/>
          <p:cNvSpPr>
            <a:spLocks noGrp="1"/>
          </p:cNvSpPr>
          <p:nvPr>
            <p:ph idx="1"/>
          </p:nvPr>
        </p:nvSpPr>
        <p:spPr/>
        <p:txBody>
          <a:bodyPr/>
          <a:lstStyle/>
          <a:p>
            <a:pPr marL="0" indent="0">
              <a:buNone/>
            </a:pPr>
            <a:endParaRPr lang="en-US" sz="2400" dirty="0">
              <a:solidFill>
                <a:schemeClr val="tx1"/>
              </a:solidFill>
            </a:endParaRPr>
          </a:p>
          <a:p>
            <a:r>
              <a:rPr lang="en-US" sz="2400" dirty="0">
                <a:solidFill>
                  <a:schemeClr val="tx1"/>
                </a:solidFill>
              </a:rPr>
              <a:t>Load HSI image</a:t>
            </a:r>
          </a:p>
          <a:p>
            <a:endParaRPr lang="en-US" sz="2400" dirty="0">
              <a:solidFill>
                <a:schemeClr val="tx1"/>
              </a:solidFill>
            </a:endParaRPr>
          </a:p>
          <a:p>
            <a:r>
              <a:rPr lang="en-US" sz="2400" dirty="0">
                <a:solidFill>
                  <a:schemeClr val="tx1"/>
                </a:solidFill>
              </a:rPr>
              <a:t>Cut HSI image into 32 x 32 pixel </a:t>
            </a:r>
          </a:p>
          <a:p>
            <a:pPr marL="0" indent="0">
              <a:buNone/>
            </a:pPr>
            <a:r>
              <a:rPr lang="en-US" sz="2400" dirty="0">
                <a:solidFill>
                  <a:schemeClr val="tx1"/>
                </a:solidFill>
              </a:rPr>
              <a:t>     image chips </a:t>
            </a:r>
          </a:p>
          <a:p>
            <a:endParaRPr lang="en-US" sz="2400" dirty="0">
              <a:solidFill>
                <a:schemeClr val="tx1"/>
              </a:solidFill>
            </a:endParaRPr>
          </a:p>
          <a:p>
            <a:r>
              <a:rPr lang="en-US" sz="2400" dirty="0">
                <a:solidFill>
                  <a:schemeClr val="tx1"/>
                </a:solidFill>
              </a:rPr>
              <a:t>Performing PCA on image chips</a:t>
            </a:r>
          </a:p>
          <a:p>
            <a:pPr lvl="1"/>
            <a:r>
              <a:rPr lang="en-US" sz="2000" dirty="0">
                <a:solidFill>
                  <a:schemeClr val="tx1"/>
                </a:solidFill>
              </a:rPr>
              <a:t>Dimensionality Reduction</a:t>
            </a:r>
          </a:p>
          <a:p>
            <a:pPr lvl="1"/>
            <a:r>
              <a:rPr lang="en-US" sz="2000" dirty="0">
                <a:solidFill>
                  <a:schemeClr val="tx1"/>
                </a:solidFill>
              </a:rPr>
              <a:t>Decrease contribution from noise</a:t>
            </a:r>
          </a:p>
          <a:p>
            <a:pPr lvl="1"/>
            <a:r>
              <a:rPr lang="en-US" sz="2000" dirty="0">
                <a:solidFill>
                  <a:schemeClr val="tx1"/>
                </a:solidFill>
              </a:rPr>
              <a:t>First 20 bands used in processing </a:t>
            </a:r>
          </a:p>
          <a:p>
            <a:pPr marL="457200" lvl="1" indent="0">
              <a:buNone/>
            </a:pPr>
            <a:endParaRPr lang="en-US" sz="2000" dirty="0">
              <a:solidFill>
                <a:schemeClr val="tx1"/>
              </a:solidFill>
            </a:endParaRPr>
          </a:p>
        </p:txBody>
      </p:sp>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8</a:t>
            </a:fld>
            <a:endParaRPr lang="en-US" dirty="0"/>
          </a:p>
        </p:txBody>
      </p:sp>
      <p:pic>
        <p:nvPicPr>
          <p:cNvPr id="8" name="Picture 7">
            <a:extLst>
              <a:ext uri="{FF2B5EF4-FFF2-40B4-BE49-F238E27FC236}">
                <a16:creationId xmlns:a16="http://schemas.microsoft.com/office/drawing/2014/main" id="{60D43B96-0D2B-44E7-A5C2-8A26F7B560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0800" y="1402566"/>
            <a:ext cx="1866312" cy="5195763"/>
          </a:xfrm>
          <a:prstGeom prst="rect">
            <a:avLst/>
          </a:prstGeom>
        </p:spPr>
      </p:pic>
    </p:spTree>
    <p:extLst>
      <p:ext uri="{BB962C8B-B14F-4D97-AF65-F5344CB8AC3E}">
        <p14:creationId xmlns:p14="http://schemas.microsoft.com/office/powerpoint/2010/main" val="1479153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rPr>
              <a:t>Data Ingestion PCA - GUI</a:t>
            </a:r>
          </a:p>
        </p:txBody>
      </p:sp>
      <p:sp>
        <p:nvSpPr>
          <p:cNvPr id="4" name="Date Placeholder 3"/>
          <p:cNvSpPr>
            <a:spLocks noGrp="1"/>
          </p:cNvSpPr>
          <p:nvPr>
            <p:ph type="dt" sz="half" idx="10"/>
          </p:nvPr>
        </p:nvSpPr>
        <p:spPr>
          <a:xfrm>
            <a:off x="3733800" y="6511925"/>
            <a:ext cx="1333500" cy="365125"/>
          </a:xfrm>
          <a:prstGeom prst="rect">
            <a:avLst/>
          </a:prstGeom>
        </p:spPr>
        <p:txBody>
          <a:bodyPr vert="horz" lIns="91440" tIns="45720" rIns="91440" bIns="45720" rtlCol="0" anchor="ctr"/>
          <a:lstStyle>
            <a:defPPr>
              <a:defRPr lang="en-US"/>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7ED96D5D-B9BE-464A-900F-01CF6B9C9A0B}" type="datetime1">
              <a:rPr lang="en-US" smtClean="0"/>
              <a:pPr>
                <a:defRPr/>
              </a:pPr>
              <a:t>5/20/2019</a:t>
            </a:fld>
            <a:endParaRPr lang="en-US" dirty="0"/>
          </a:p>
        </p:txBody>
      </p:sp>
      <p:sp>
        <p:nvSpPr>
          <p:cNvPr id="5" name="Slide Number Placeholder 4"/>
          <p:cNvSpPr>
            <a:spLocks noGrp="1"/>
          </p:cNvSpPr>
          <p:nvPr>
            <p:ph type="sldNum" sz="quarter" idx="11"/>
          </p:nvPr>
        </p:nvSpPr>
        <p:spPr>
          <a:xfrm>
            <a:off x="8001000" y="6511925"/>
            <a:ext cx="6858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defRPr/>
            </a:pPr>
            <a:fld id="{43E814FE-946C-4B8A-86EA-D53723D24275}" type="slidenum">
              <a:rPr lang="en-US" smtClean="0"/>
              <a:pPr>
                <a:defRPr/>
              </a:pPr>
              <a:t>9</a:t>
            </a:fld>
            <a:endParaRPr lang="en-US" dirty="0"/>
          </a:p>
        </p:txBody>
      </p:sp>
      <p:pic>
        <p:nvPicPr>
          <p:cNvPr id="6" name="Picture 5">
            <a:extLst>
              <a:ext uri="{FF2B5EF4-FFF2-40B4-BE49-F238E27FC236}">
                <a16:creationId xmlns:a16="http://schemas.microsoft.com/office/drawing/2014/main" id="{1E92BAF3-7D05-4B48-920D-E031D606B2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424219"/>
            <a:ext cx="8030514" cy="4843344"/>
          </a:xfrm>
          <a:prstGeom prst="rect">
            <a:avLst/>
          </a:prstGeom>
        </p:spPr>
      </p:pic>
    </p:spTree>
    <p:extLst>
      <p:ext uri="{BB962C8B-B14F-4D97-AF65-F5344CB8AC3E}">
        <p14:creationId xmlns:p14="http://schemas.microsoft.com/office/powerpoint/2010/main" val="3182463141"/>
      </p:ext>
    </p:extLst>
  </p:cSld>
  <p:clrMapOvr>
    <a:masterClrMapping/>
  </p:clrMapOvr>
</p:sld>
</file>

<file path=ppt/theme/theme1.xml><?xml version="1.0" encoding="utf-8"?>
<a:theme xmlns:a="http://schemas.openxmlformats.org/drawingml/2006/main" name="Riverside-Research-Master20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B414E7FCF153342ABBA778B0D6ADC4B" ma:contentTypeVersion="0" ma:contentTypeDescription="Create a new document." ma:contentTypeScope="" ma:versionID="4ede0051a16687eb4236715fb000c30b">
  <xsd:schema xmlns:xsd="http://www.w3.org/2001/XMLSchema" xmlns:xs="http://www.w3.org/2001/XMLSchema" xmlns:p="http://schemas.microsoft.com/office/2006/metadata/properties" xmlns:ns2="a74f4974-1137-4d6c-83a0-d1a7b3d66b07" targetNamespace="http://schemas.microsoft.com/office/2006/metadata/properties" ma:root="true" ma:fieldsID="646e8855f9da510e3b8766ef65766fe8" ns2:_="">
    <xsd:import namespace="a74f4974-1137-4d6c-83a0-d1a7b3d66b07"/>
    <xsd:element name="properties">
      <xsd:complexType>
        <xsd:sequence>
          <xsd:element name="documentManagement">
            <xsd:complexType>
              <xsd:all>
                <xsd:element ref="ns2:b4966f9423a34a0fb0ff76ca77087d0e" minOccurs="0"/>
                <xsd:element ref="ns2:TaxCatchAll" minOccurs="0"/>
                <xsd:element ref="ns2:TaxCatchAllLabel"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4f4974-1137-4d6c-83a0-d1a7b3d66b07" elementFormDefault="qualified">
    <xsd:import namespace="http://schemas.microsoft.com/office/2006/documentManagement/types"/>
    <xsd:import namespace="http://schemas.microsoft.com/office/infopath/2007/PartnerControls"/>
    <xsd:element name="b4966f9423a34a0fb0ff76ca77087d0e" ma:index="8" nillable="true" ma:taxonomy="true" ma:internalName="b4966f9423a34a0fb0ff76ca77087d0e" ma:taxonomyFieldName="Enterprise_x0020_Categories" ma:displayName="Enterprise Categories" ma:readOnly="false" ma:default="" ma:fieldId="{b4966f94-23a3-4a0f-b0ff-76ca77087d0e}" ma:sspId="6621a457-f529-43e5-8a26-b407c507a9d5" ma:termSetId="a3afe7b9-e098-4133-96b6-549702028ff9" ma:anchorId="00000000-0000-0000-0000-000000000000" ma:open="false" ma:isKeyword="false">
      <xsd:complexType>
        <xsd:sequence>
          <xsd:element ref="pc:Terms" minOccurs="0" maxOccurs="1"/>
        </xsd:sequence>
      </xsd:complexType>
    </xsd:element>
    <xsd:element name="TaxCatchAll" ma:index="9" nillable="true" ma:displayName="Taxonomy Catch All Column" ma:hidden="true" ma:list="{c351ab7e-eaf8-449e-ba3d-53a1a24d8064}" ma:internalName="TaxCatchAll" ma:showField="CatchAllData" ma:web="a74f4974-1137-4d6c-83a0-d1a7b3d66b0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c351ab7e-eaf8-449e-ba3d-53a1a24d8064}" ma:internalName="TaxCatchAllLabel" ma:readOnly="true" ma:showField="CatchAllDataLabel" ma:web="a74f4974-1137-4d6c-83a0-d1a7b3d66b07">
      <xsd:complexType>
        <xsd:complexContent>
          <xsd:extension base="dms:MultiChoiceLookup">
            <xsd:sequence>
              <xsd:element name="Value" type="dms:Lookup" maxOccurs="unbounded" minOccurs="0" nillable="true"/>
            </xsd:sequence>
          </xsd:extension>
        </xsd:complexContent>
      </xsd:complexType>
    </xsd:element>
    <xsd:element name="_dlc_DocId" ma:index="13" nillable="true" ma:displayName="Document ID Value" ma:description="The value of the document ID assigned to this item." ma:internalName="_dlc_DocId" ma:readOnly="true">
      <xsd:simpleType>
        <xsd:restriction base="dms:Text"/>
      </xsd:simpleType>
    </xsd:element>
    <xsd:element name="_dlc_DocIdUrl" ma:index="14"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5"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2" ma:displayName="Comment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TaxCatchAll xmlns="a74f4974-1137-4d6c-83a0-d1a7b3d66b07"/>
    <b4966f9423a34a0fb0ff76ca77087d0e xmlns="a74f4974-1137-4d6c-83a0-d1a7b3d66b07">
      <Terms xmlns="http://schemas.microsoft.com/office/infopath/2007/PartnerControls"/>
    </b4966f9423a34a0fb0ff76ca77087d0e>
    <_dlc_DocId xmlns="a74f4974-1137-4d6c-83a0-d1a7b3d66b07">RR01-757097037-1189</_dlc_DocId>
    <_dlc_DocIdUrl xmlns="a74f4974-1137-4d6c-83a0-d1a7b3d66b07">
      <Url>https://sharepoint.riversideresearch.org/groups/corp/MARCOM/_layouts/DocIdRedir.aspx?ID=RR01-757097037-1189</Url>
      <Description>RR01-757097037-1189</Description>
    </_dlc_DocIdUrl>
  </documentManagement>
</p:properties>
</file>

<file path=customXml/itemProps1.xml><?xml version="1.0" encoding="utf-8"?>
<ds:datastoreItem xmlns:ds="http://schemas.openxmlformats.org/officeDocument/2006/customXml" ds:itemID="{A53F5829-3595-42D1-9868-D7F2B4D0E35B}">
  <ds:schemaRefs>
    <ds:schemaRef ds:uri="http://schemas.microsoft.com/sharepoint/v3/contenttype/forms"/>
  </ds:schemaRefs>
</ds:datastoreItem>
</file>

<file path=customXml/itemProps2.xml><?xml version="1.0" encoding="utf-8"?>
<ds:datastoreItem xmlns:ds="http://schemas.openxmlformats.org/officeDocument/2006/customXml" ds:itemID="{1DD7DF62-ECC2-47B2-964B-4A6C872421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4f4974-1137-4d6c-83a0-d1a7b3d66b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1289FC3-31DB-42D1-9410-FC4D089F1C26}">
  <ds:schemaRefs>
    <ds:schemaRef ds:uri="http://schemas.microsoft.com/sharepoint/events"/>
  </ds:schemaRefs>
</ds:datastoreItem>
</file>

<file path=customXml/itemProps4.xml><?xml version="1.0" encoding="utf-8"?>
<ds:datastoreItem xmlns:ds="http://schemas.openxmlformats.org/officeDocument/2006/customXml" ds:itemID="{D76280B0-C808-49F4-995C-E0AAE96B554B}">
  <ds:schemaRefs>
    <ds:schemaRef ds:uri="http://schemas.microsoft.com/office/2006/metadata/properties"/>
    <ds:schemaRef ds:uri="http://purl.org/dc/elements/1.1/"/>
    <ds:schemaRef ds:uri="http://www.w3.org/XML/1998/namespace"/>
    <ds:schemaRef ds:uri="http://purl.org/dc/dcmitype/"/>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a74f4974-1137-4d6c-83a0-d1a7b3d66b07"/>
  </ds:schemaRefs>
</ds:datastoreItem>
</file>

<file path=docProps/app.xml><?xml version="1.0" encoding="utf-8"?>
<Properties xmlns="http://schemas.openxmlformats.org/officeDocument/2006/extended-properties" xmlns:vt="http://schemas.openxmlformats.org/officeDocument/2006/docPropsVTypes">
  <Template>Riverside-Research-Master2013</Template>
  <TotalTime>1575</TotalTime>
  <Words>1968</Words>
  <Application>Microsoft Office PowerPoint</Application>
  <PresentationFormat>On-screen Show (4:3)</PresentationFormat>
  <Paragraphs>410</Paragraphs>
  <Slides>34</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Cambria Math</vt:lpstr>
      <vt:lpstr>Courier New</vt:lpstr>
      <vt:lpstr>Georgia</vt:lpstr>
      <vt:lpstr>Rockwell</vt:lpstr>
      <vt:lpstr>Times New Roman</vt:lpstr>
      <vt:lpstr>Wingdings</vt:lpstr>
      <vt:lpstr>Riverside-Research-Master2013</vt:lpstr>
      <vt:lpstr>Optimal Adversarial Pathway Estimation Using Remotely Sensed Spectral-Terrain Data: A Graphical Modeling Approach</vt:lpstr>
      <vt:lpstr>Outline</vt:lpstr>
      <vt:lpstr>Spatial Optimization for Geo-intelligence Analysis </vt:lpstr>
      <vt:lpstr>Spatial Optimization Approach to  Geo-intelligence Analysis</vt:lpstr>
      <vt:lpstr>Intelligence Problem Statement</vt:lpstr>
      <vt:lpstr>Our Problem and Global Solution Methodology </vt:lpstr>
      <vt:lpstr>Algorithmic Methodology</vt:lpstr>
      <vt:lpstr>Data Ingestion, Image Chip Formation, Preliminary Pre-Processing</vt:lpstr>
      <vt:lpstr>Data Ingestion PCA - GUI</vt:lpstr>
      <vt:lpstr>Target Dictionary Learning</vt:lpstr>
      <vt:lpstr>Value Field Formation</vt:lpstr>
      <vt:lpstr>Value Field Formation – Cont.</vt:lpstr>
      <vt:lpstr>Value Field Formation – Cont.</vt:lpstr>
      <vt:lpstr>Value Field Formation – Cont.</vt:lpstr>
      <vt:lpstr>Example Value Field – Spatial Spectral Gradient</vt:lpstr>
      <vt:lpstr>Example Value Field – Matched Filter </vt:lpstr>
      <vt:lpstr>Value Field Examples using Human Value - GUI</vt:lpstr>
      <vt:lpstr>Value Field – Human </vt:lpstr>
      <vt:lpstr>Spatial Optimal Pathway Estimation:  Q-learning and State-Action-Reward-State-Action (SARSA) Learning</vt:lpstr>
      <vt:lpstr>Mathematical Modeling for Reinforcement Learning</vt:lpstr>
      <vt:lpstr>Q-Learning Definitions</vt:lpstr>
      <vt:lpstr>Q-Learning Utility Function</vt:lpstr>
      <vt:lpstr>Q-Learning Algorithm Procedure</vt:lpstr>
      <vt:lpstr>Value Field to Instant Reward Field Estimation</vt:lpstr>
      <vt:lpstr>Dijkstra’s Algorithm</vt:lpstr>
      <vt:lpstr>Dijkstra Algorithm cont.</vt:lpstr>
      <vt:lpstr>Optimal Pathway – Human Value Field</vt:lpstr>
      <vt:lpstr>Optimal Pathway – Human Value Field</vt:lpstr>
      <vt:lpstr>Optimal Pathway – Human Value Field</vt:lpstr>
      <vt:lpstr>Conclusions</vt:lpstr>
      <vt:lpstr>PowerPoint Presentation</vt:lpstr>
      <vt:lpstr>Reinforcement Learning: Q-Learning and SARSA</vt:lpstr>
      <vt:lpstr>Example Value Field – Laplacian EigenFace</vt:lpstr>
      <vt:lpstr>Optimal Pathway – Human Value Field</vt:lpstr>
    </vt:vector>
  </TitlesOfParts>
  <Company>Riverside Research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Adversarial Pathway Estimation Using Remotely Sensed Spectral-Terrain Data: A Graphical Modeling Approach</dc:title>
  <dc:creator>Nicholas Scott</dc:creator>
  <dc:description/>
  <cp:lastModifiedBy>Nicholas Scott</cp:lastModifiedBy>
  <cp:revision>26</cp:revision>
  <dcterms:created xsi:type="dcterms:W3CDTF">2019-01-22T16:02:33Z</dcterms:created>
  <dcterms:modified xsi:type="dcterms:W3CDTF">2019-05-20T22:51:10Z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0x0101008B414E7FCF153342ABBA778B0D6ADC4B</vt:lpwstr>
  </property>
  <property fmtid="{D5CDD505-2E9C-101B-9397-08002B2CF9AE}" pid="3" name="_dlc_DocIdItemGuid">
    <vt:lpwstr>5414f9c9-77f6-4423-a3f0-d3549d0c829b</vt:lpwstr>
  </property>
  <property fmtid="{D5CDD505-2E9C-101B-9397-08002B2CF9AE}" pid="4" name="Enterprise Categories">
    <vt:lpwstr/>
  </property>
</Properties>
</file>